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6.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7.xml" ContentType="application/vnd.openxmlformats-officedocument.themeOverr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486" r:id="rId2"/>
    <p:sldId id="487" r:id="rId3"/>
    <p:sldId id="488" r:id="rId4"/>
    <p:sldId id="526" r:id="rId5"/>
    <p:sldId id="489" r:id="rId6"/>
    <p:sldId id="525" r:id="rId7"/>
    <p:sldId id="527" r:id="rId8"/>
    <p:sldId id="495" r:id="rId9"/>
    <p:sldId id="528" r:id="rId10"/>
    <p:sldId id="529" r:id="rId11"/>
    <p:sldId id="530" r:id="rId12"/>
    <p:sldId id="531" r:id="rId13"/>
    <p:sldId id="532" r:id="rId14"/>
    <p:sldId id="533" r:id="rId15"/>
    <p:sldId id="534" r:id="rId16"/>
    <p:sldId id="536" r:id="rId17"/>
    <p:sldId id="537" r:id="rId18"/>
    <p:sldId id="540" r:id="rId19"/>
    <p:sldId id="535" r:id="rId20"/>
    <p:sldId id="541" r:id="rId21"/>
    <p:sldId id="542" r:id="rId22"/>
    <p:sldId id="538" r:id="rId23"/>
    <p:sldId id="539" r:id="rId24"/>
    <p:sldId id="520" r:id="rId25"/>
    <p:sldId id="543" r:id="rId26"/>
    <p:sldId id="52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E5C"/>
    <a:srgbClr val="8FC320"/>
    <a:srgbClr val="990100"/>
    <a:srgbClr val="9C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39" autoAdjust="0"/>
  </p:normalViewPr>
  <p:slideViewPr>
    <p:cSldViewPr snapToGrid="0">
      <p:cViewPr varScale="1">
        <p:scale>
          <a:sx n="73" d="100"/>
          <a:sy n="73" d="100"/>
        </p:scale>
        <p:origin x="85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0CF34-5466-4C09-8B8B-5A958BCAE99F}" type="datetimeFigureOut">
              <a:rPr lang="zh-CN" altLang="en-US" smtClean="0"/>
              <a:t>2025/10/19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3EEB3-6DEA-48F1-9CD4-EDC2A04DB057}" type="slidenum">
              <a:rPr lang="zh-CN" altLang="en-US" smtClean="0"/>
              <a:t>‹#›</a:t>
            </a:fld>
            <a:endParaRPr lang="zh-CN" altLang="en-US"/>
          </a:p>
        </p:txBody>
      </p:sp>
    </p:spTree>
    <p:extLst>
      <p:ext uri="{BB962C8B-B14F-4D97-AF65-F5344CB8AC3E}">
        <p14:creationId xmlns:p14="http://schemas.microsoft.com/office/powerpoint/2010/main" val="388955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96746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34183-DE13-FE6E-786F-5B588F8AC9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BAB752-F453-5B22-207B-D78B4E5CC9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8E751F-583F-08C8-04F2-D1DAA75DFD5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541BEE7-5E5C-D427-5F5E-D22ADE99AF62}"/>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558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8E39-8C0F-D232-5CF1-4FB082F3EE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FAD502-B6D7-C12B-BB89-71F342DAE0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3890B7-CB4E-33DF-14BD-FAB2ADA719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F02AAA6-24EB-BAF8-B956-9EFA4A39E133}"/>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779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3155-4594-5481-F746-B5651A72DE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141802-8EE3-ECD6-1824-1FAB1EE46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FBEF10-55EC-4A46-4BB5-E699BA2AF0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04601A-A052-ECA1-2B99-3DDFB546C0E2}"/>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6595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C1E47-EB20-EFA7-4CD6-502B789DF6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6E38FB-7F3D-665B-203D-D821C939B0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D7548A-F10E-7413-43D8-7D0FB48997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1FAD9F2-39C5-4A1D-EE84-BA4E6579505A}"/>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791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A18BF-D06C-4025-B68D-19DA17E378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CB2D4-AADE-97E8-D45C-93C84D072C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C36E33-C331-7C23-9288-79EB9FCFF6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51D79C4-1D12-60C8-6014-C90B4CAF1367}"/>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888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CF31D-DBCE-913E-4033-2D72951465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CA79A2-D0D2-8709-08AC-CBD95B4BCE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80BE89-9F7B-D5C9-8071-09B049C4FE4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23618A6-C395-793B-B76C-D8726E7369EE}"/>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900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6365E-4143-6F70-B550-4715AB9582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C9E7D7-1C04-6C18-6469-51DBB9F897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90313E-8F6E-1DCF-E089-2A9222A6937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624E555-28EF-3DCB-3E53-6931AC301CF7}"/>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402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90CD-FCF4-C130-08BE-7C765E2551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2D2873-872A-0404-AAF6-4EAE76F27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6CF1C4-999A-4090-FE92-9A2E7A6C554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A1462A4-E286-EF4F-0FA0-6A77056C94A6}"/>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98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08F6-91E4-732D-F95F-A80E90B27B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F237D4-30EA-A9B3-C6F4-359ADB9568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97A4ED-7D29-3594-A8CC-3CFE1B7066A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7946503-04D2-7669-54BD-464F4D247895}"/>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163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6972-25ED-24DE-FE30-84137665E2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27D3F9-11A9-EE92-B0EF-C21689C6E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8B0334-F616-B14B-B7F8-9B55972347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AE3B46-D9B6-EDC9-1C9F-6429351CF73B}"/>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812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5945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4F28-8E4E-9C8B-6675-FC5A127248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A4BFD5-7F96-4CEF-000F-24AC5409CF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060B00-AF38-C09E-105C-BA72A8F859D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B7E21A-EB43-07AD-B6A6-F92D57A9805C}"/>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0326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B791E-1D55-E18E-7C35-6C2C0FDA76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141BD5-9D01-9821-74A8-CA3C7B95BF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3BE658-4688-5629-CC82-D98D142DD9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D4B0934-8772-4579-A1ED-DC2A6F234ABF}"/>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3206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9C3F4-A170-9F66-2DA7-99C91E5D8F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04D992-E2C2-2D86-4DEB-3EC4455487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58240-E209-A4B9-A8EB-21E8BC1587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E42CCB1-3464-E042-EE88-584F90ADE8CB}"/>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5588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1B711-5B1C-E16C-6503-7E0EB13667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57F6C2-C87D-E1DE-9E83-B586DF61CB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4E3733-1F1E-DBE4-E390-C7CD849FE9F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670CC82-A0EB-4422-7A59-129368288B20}"/>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0651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31770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C0F47-2437-730E-48AC-145DCB40E7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3ED727-CD4D-B303-1C16-883F60ABC3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0550F3-1394-6819-A53C-A4812EDC869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380ECD9-9A33-186D-0BD5-B38F6E62DBE9}"/>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18157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253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9386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2425C-2B2B-813F-0E8E-DE2234E1A2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AE3668-2DB4-F212-71BE-269DE16144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67507E-9CE1-0C55-E4AB-0454051DD53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F42BA3-4B1A-D010-7882-770A574C830E}"/>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835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5779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6DA6F-E59D-CA1A-1139-BDC9E3EA75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D1B91B-5B4D-2D4F-60E3-A17C6AD2A0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EE49C0-3D50-BA18-2C53-34E3C0BA4F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F7E86EE-07C1-0939-627B-59609B46D95B}"/>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591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A738-A3BD-0DE8-4A0C-272BE2A887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0D6F54-09EE-92B0-DE91-6A53D80218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A936D7-9E9E-426C-FCD2-F4424D6BFCC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0DE3403-B77A-280E-1A81-D2DDEEF454B1}"/>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2743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634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D59C-69EB-2058-B2B2-A0332C93B4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7EC768-7D17-590F-46D9-74596727F8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7B5879-43A9-5C3E-EA25-83574C4D0D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59B9B-D539-8334-2421-C68E8315F11D}"/>
              </a:ext>
            </a:extLst>
          </p:cNvPr>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464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783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600">
                <a:solidFill>
                  <a:schemeClr val="tx1">
                    <a:lumMod val="65000"/>
                    <a:lumOff val="35000"/>
                  </a:schemeClr>
                </a:solidFill>
              </a:rPr>
              <a:pPr algn="ctr">
                <a:defRPr/>
              </a:pPr>
              <a:t>‹#›</a:t>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itchFamily="34" charset="-122"/>
                <a:ea typeface="微软雅黑" pitchFamily="34" charset="-122"/>
              </a:rPr>
              <a:t>页</a:t>
            </a:r>
          </a:p>
        </p:txBody>
      </p:sp>
      <p:sp>
        <p:nvSpPr>
          <p:cNvPr id="3" name="文本框 2">
            <a:extLst>
              <a:ext uri="{FF2B5EF4-FFF2-40B4-BE49-F238E27FC236}">
                <a16:creationId xmlns:a16="http://schemas.microsoft.com/office/drawing/2014/main" id="{70420019-72F6-A145-699D-FFD91DE9A8C3}"/>
              </a:ext>
            </a:extLst>
          </p:cNvPr>
          <p:cNvSpPr txBox="1"/>
          <p:nvPr userDrawn="1"/>
        </p:nvSpPr>
        <p:spPr>
          <a:xfrm>
            <a:off x="47328" y="6309320"/>
            <a:ext cx="4248472" cy="523220"/>
          </a:xfrm>
          <a:prstGeom prst="rect">
            <a:avLst/>
          </a:prstGeom>
          <a:noFill/>
        </p:spPr>
        <p:txBody>
          <a:bodyPr wrap="square">
            <a:spAutoFit/>
          </a:bodyPr>
          <a:lstStyle/>
          <a:p>
            <a:r>
              <a:rPr lang="zh-CN" altLang="en-US" sz="2800" b="0" i="0" dirty="0">
                <a:solidFill>
                  <a:schemeClr val="lt1">
                    <a:lumMod val="50000"/>
                  </a:schemeClr>
                </a:solidFill>
                <a:effectLst/>
                <a:latin typeface="隶书" panose="02010509060101010101" pitchFamily="49" charset="-122"/>
                <a:ea typeface="隶书" panose="02010509060101010101" pitchFamily="49" charset="-122"/>
              </a:rPr>
              <a:t>诚 朴 勇 毅</a:t>
            </a:r>
          </a:p>
        </p:txBody>
      </p:sp>
      <p:pic>
        <p:nvPicPr>
          <p:cNvPr id="4" name="图片 3">
            <a:extLst>
              <a:ext uri="{FF2B5EF4-FFF2-40B4-BE49-F238E27FC236}">
                <a16:creationId xmlns:a16="http://schemas.microsoft.com/office/drawing/2014/main" id="{254C1183-493C-57A6-00AE-60D2AA5C37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61674" y="243853"/>
            <a:ext cx="2310004" cy="388363"/>
          </a:xfrm>
          <a:prstGeom prst="rect">
            <a:avLst/>
          </a:prstGeom>
        </p:spPr>
      </p:pic>
    </p:spTree>
    <p:extLst>
      <p:ext uri="{BB962C8B-B14F-4D97-AF65-F5344CB8AC3E}">
        <p14:creationId xmlns:p14="http://schemas.microsoft.com/office/powerpoint/2010/main" val="32315685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7B6F08-BE19-DACA-2174-0D6F166C8697}"/>
              </a:ext>
            </a:extLst>
          </p:cNvPr>
          <p:cNvSpPr txBox="1"/>
          <p:nvPr userDrawn="1"/>
        </p:nvSpPr>
        <p:spPr>
          <a:xfrm>
            <a:off x="47328" y="6309320"/>
            <a:ext cx="4248472" cy="523220"/>
          </a:xfrm>
          <a:prstGeom prst="rect">
            <a:avLst/>
          </a:prstGeom>
          <a:noFill/>
        </p:spPr>
        <p:txBody>
          <a:bodyPr wrap="square">
            <a:spAutoFit/>
          </a:bodyPr>
          <a:lstStyle/>
          <a:p>
            <a:r>
              <a:rPr lang="zh-CN" altLang="en-US" sz="2800" b="0" i="0" dirty="0">
                <a:solidFill>
                  <a:schemeClr val="lt1">
                    <a:lumMod val="50000"/>
                  </a:schemeClr>
                </a:solidFill>
                <a:effectLst/>
                <a:latin typeface="隶书" panose="02010509060101010101" pitchFamily="49" charset="-122"/>
                <a:ea typeface="隶书" panose="02010509060101010101" pitchFamily="49" charset="-122"/>
              </a:rPr>
              <a:t>诚 朴 勇 毅</a:t>
            </a:r>
          </a:p>
        </p:txBody>
      </p:sp>
      <p:pic>
        <p:nvPicPr>
          <p:cNvPr id="3" name="图片 2">
            <a:extLst>
              <a:ext uri="{FF2B5EF4-FFF2-40B4-BE49-F238E27FC236}">
                <a16:creationId xmlns:a16="http://schemas.microsoft.com/office/drawing/2014/main" id="{ED99DFB4-C13C-8B5D-07C3-A3FEF84B403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984282" y="219999"/>
            <a:ext cx="1925964" cy="388363"/>
          </a:xfrm>
          <a:prstGeom prst="rect">
            <a:avLst/>
          </a:prstGeom>
        </p:spPr>
      </p:pic>
    </p:spTree>
    <p:extLst>
      <p:ext uri="{BB962C8B-B14F-4D97-AF65-F5344CB8AC3E}">
        <p14:creationId xmlns:p14="http://schemas.microsoft.com/office/powerpoint/2010/main" val="4074672345"/>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sldNum="0" hdr="0" dt="0"/>
  <p:txStyles>
    <p:title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179" indent="-357179" algn="just" defTabSz="914377"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8.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6BD1CE-4A74-B4AF-7DF1-33E58A3CFB2C}"/>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a:stretch/>
        </p:blipFill>
        <p:spPr>
          <a:xfrm>
            <a:off x="7290885" y="1305139"/>
            <a:ext cx="4757782" cy="4757782"/>
          </a:xfrm>
          <a:prstGeom prst="rect">
            <a:avLst/>
          </a:prstGeom>
        </p:spPr>
      </p:pic>
      <p:sp>
        <p:nvSpPr>
          <p:cNvPr id="22" name="矩形 21"/>
          <p:cNvSpPr/>
          <p:nvPr/>
        </p:nvSpPr>
        <p:spPr>
          <a:xfrm>
            <a:off x="3390108" y="4969057"/>
            <a:ext cx="2123274" cy="461665"/>
          </a:xfrm>
          <a:prstGeom prst="rect">
            <a:avLst/>
          </a:prstGeom>
        </p:spPr>
        <p:txBody>
          <a:bodyPr wrap="non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rPr>
              <a:t>Presenters</a:t>
            </a:r>
            <a:r>
              <a:rPr kumimoji="1" lang="zh-CN" altLang="en-US" sz="2400"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rPr>
              <a:t>：</a:t>
            </a:r>
            <a:endParaRPr kumimoji="1" lang="en-US" altLang="zh-CN" sz="2400"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endParaRPr>
          </a:p>
        </p:txBody>
      </p:sp>
      <p:sp>
        <p:nvSpPr>
          <p:cNvPr id="23" name="矩形 22"/>
          <p:cNvSpPr/>
          <p:nvPr/>
        </p:nvSpPr>
        <p:spPr>
          <a:xfrm>
            <a:off x="3278655" y="2888909"/>
            <a:ext cx="7785980" cy="1118319"/>
          </a:xfrm>
          <a:prstGeom prst="rect">
            <a:avLst/>
          </a:prstGeom>
        </p:spPr>
        <p:txBody>
          <a:bodyPr wrap="squar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zh-CN" altLang="en-US" sz="6667" b="1" i="0" u="none" strike="noStrike" kern="1200" cap="none" spc="0" normalizeH="0" baseline="0" noProof="0" dirty="0">
                <a:ln>
                  <a:noFill/>
                </a:ln>
                <a:solidFill>
                  <a:schemeClr val="accent1">
                    <a:lumMod val="100000"/>
                  </a:schemeClr>
                </a:solidFill>
                <a:effectLst/>
                <a:uLnTx/>
                <a:uFillTx/>
                <a:latin typeface="微软雅黑"/>
                <a:ea typeface="微软雅黑"/>
                <a:cs typeface="+mn-cs"/>
              </a:rPr>
              <a:t>论文开题报告模板</a:t>
            </a:r>
          </a:p>
        </p:txBody>
      </p:sp>
      <p:cxnSp>
        <p:nvCxnSpPr>
          <p:cNvPr id="24" name="直接连接符 23"/>
          <p:cNvCxnSpPr/>
          <p:nvPr/>
        </p:nvCxnSpPr>
        <p:spPr>
          <a:xfrm flipH="1">
            <a:off x="3390108" y="4166691"/>
            <a:ext cx="670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1" y="1552169"/>
            <a:ext cx="2387969" cy="3826419"/>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lumMod val="100000"/>
            </a:schemeClr>
          </a:solidFill>
          <a:ln w="5" cap="flat">
            <a:solidFill>
              <a:schemeClr val="accent1">
                <a:lumMod val="100000"/>
              </a:schemeClr>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5" name="Freeform 6"/>
          <p:cNvSpPr>
            <a:spLocks noEditPoints="1"/>
          </p:cNvSpPr>
          <p:nvPr/>
        </p:nvSpPr>
        <p:spPr bwMode="auto">
          <a:xfrm>
            <a:off x="2296560" y="2937549"/>
            <a:ext cx="182819" cy="2259004"/>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lumMod val="100000"/>
            </a:schemeClr>
          </a:solidFill>
          <a:ln>
            <a:solidFill>
              <a:schemeClr val="accent1">
                <a:lumMod val="100000"/>
              </a:schemeClr>
            </a:solid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CEF06D90-5A95-5CD8-15C5-20C35FC32ACE}"/>
              </a:ext>
            </a:extLst>
          </p:cNvPr>
          <p:cNvSpPr txBox="1"/>
          <p:nvPr/>
        </p:nvSpPr>
        <p:spPr>
          <a:xfrm>
            <a:off x="6970920" y="6312500"/>
            <a:ext cx="5221080" cy="523220"/>
          </a:xfrm>
          <a:prstGeom prst="rect">
            <a:avLst/>
          </a:prstGeom>
          <a:noFill/>
        </p:spPr>
        <p:txBody>
          <a:bodyPr wrap="square">
            <a:spAutoFit/>
          </a:bodyPr>
          <a:lstStyle/>
          <a:p>
            <a:pPr algn="r"/>
            <a:r>
              <a:rPr lang="zh-CN" altLang="en-US" sz="2800" b="0" i="0" dirty="0">
                <a:effectLst/>
                <a:latin typeface="隶书" panose="02010509060101010101" pitchFamily="49" charset="-122"/>
                <a:ea typeface="隶书" panose="02010509060101010101" pitchFamily="49" charset="-122"/>
              </a:rPr>
              <a:t>诚 朴 勇 毅</a:t>
            </a:r>
          </a:p>
        </p:txBody>
      </p:sp>
      <p:pic>
        <p:nvPicPr>
          <p:cNvPr id="5" name="图片 4">
            <a:extLst>
              <a:ext uri="{FF2B5EF4-FFF2-40B4-BE49-F238E27FC236}">
                <a16:creationId xmlns:a16="http://schemas.microsoft.com/office/drawing/2014/main" id="{F3687742-8C5D-70F3-EACC-F63932C7C9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72002" y="1481608"/>
            <a:ext cx="3826586" cy="771616"/>
          </a:xfrm>
          <a:prstGeom prst="rect">
            <a:avLst/>
          </a:prstGeom>
        </p:spPr>
      </p:pic>
    </p:spTree>
    <p:extLst>
      <p:ext uri="{BB962C8B-B14F-4D97-AF65-F5344CB8AC3E}">
        <p14:creationId xmlns:p14="http://schemas.microsoft.com/office/powerpoint/2010/main" val="281300694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B12CF-74E7-8B5C-F27B-1BC3F47FCAD8}"/>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F94DBADF-4070-3946-1179-AEC1B945E702}"/>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034719F8-1E61-E24A-BA16-1BB76269C6F0}"/>
              </a:ext>
            </a:extLst>
          </p:cNvPr>
          <p:cNvSpPr txBox="1"/>
          <p:nvPr/>
        </p:nvSpPr>
        <p:spPr>
          <a:xfrm>
            <a:off x="951186" y="1346619"/>
            <a:ext cx="10289628" cy="2177969"/>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而傅里叶变换是将一个这样的向量变换为另一个向量的映射。先让我们退化回来，有限的向量想要变成另一个向量需要做什么操作呢？</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3CD9DB7-6435-6558-E87A-B272B3FE66B8}"/>
                  </a:ext>
                </a:extLst>
              </p:cNvPr>
              <p:cNvSpPr txBox="1"/>
              <p:nvPr/>
            </p:nvSpPr>
            <p:spPr>
              <a:xfrm>
                <a:off x="788276" y="3800785"/>
                <a:ext cx="10331669" cy="1710596"/>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d>
                        <m:dPr>
                          <m:ctrlPr>
                            <a:rPr lang="en-US" altLang="zh-CN" sz="3600" i="1" smtClean="0">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3600" i="1" smtClean="0">
                                  <a:latin typeface="Cambria Math" panose="02040503050406030204" pitchFamily="18" charset="0"/>
                                  <a:ea typeface="微软雅黑" panose="020B0503020204020204" pitchFamily="34" charset="-122"/>
                                </a:rPr>
                              </m:ctrlPr>
                            </m:mPr>
                            <m:mr>
                              <m:e>
                                <m:r>
                                  <m:rPr>
                                    <m:brk m:alnAt="7"/>
                                  </m:rPr>
                                  <a:rPr lang="en-US" altLang="zh-CN" sz="3600" b="0" i="1" smtClean="0">
                                    <a:latin typeface="Cambria Math" panose="02040503050406030204" pitchFamily="18" charset="0"/>
                                    <a:ea typeface="微软雅黑" panose="020B0503020204020204" pitchFamily="34" charset="-122"/>
                                  </a:rPr>
                                  <m:t>1</m:t>
                                </m:r>
                              </m:e>
                              <m:e>
                                <m:r>
                                  <a:rPr lang="en-US" altLang="zh-CN" sz="3600" b="0" i="1" smtClean="0">
                                    <a:latin typeface="Cambria Math" panose="02040503050406030204" pitchFamily="18" charset="0"/>
                                    <a:ea typeface="微软雅黑" panose="020B0503020204020204" pitchFamily="34" charset="-122"/>
                                  </a:rPr>
                                  <m:t>2</m:t>
                                </m:r>
                              </m:e>
                            </m:mr>
                            <m:mr>
                              <m:e>
                                <m:r>
                                  <a:rPr lang="en-US" altLang="zh-CN" sz="3600" b="0" i="1" smtClean="0">
                                    <a:latin typeface="Cambria Math" panose="02040503050406030204" pitchFamily="18" charset="0"/>
                                    <a:ea typeface="微软雅黑" panose="020B0503020204020204" pitchFamily="34" charset="-122"/>
                                  </a:rPr>
                                  <m:t>0</m:t>
                                </m:r>
                              </m:e>
                              <m:e>
                                <m:r>
                                  <a:rPr lang="en-US" altLang="zh-CN" sz="3600" b="0" i="1" smtClean="0">
                                    <a:latin typeface="Cambria Math" panose="02040503050406030204" pitchFamily="18" charset="0"/>
                                    <a:ea typeface="微软雅黑" panose="020B0503020204020204" pitchFamily="34" charset="-122"/>
                                  </a:rPr>
                                  <m:t>3</m:t>
                                </m:r>
                              </m:e>
                            </m:mr>
                          </m:m>
                        </m:e>
                      </m:d>
                      <m:d>
                        <m:dPr>
                          <m:ctrlPr>
                            <a:rPr lang="en-US" altLang="zh-CN" sz="3600" i="1" smtClean="0">
                              <a:latin typeface="Cambria Math" panose="02040503050406030204" pitchFamily="18" charset="0"/>
                              <a:ea typeface="微软雅黑" panose="020B0503020204020204" pitchFamily="34" charset="-122"/>
                            </a:rPr>
                          </m:ctrlPr>
                        </m:dPr>
                        <m:e>
                          <m:f>
                            <m:fPr>
                              <m:type m:val="noBar"/>
                              <m:ctrlPr>
                                <a:rPr lang="en-US" altLang="zh-CN" sz="3600" i="1" smtClean="0">
                                  <a:latin typeface="Cambria Math" panose="02040503050406030204" pitchFamily="18" charset="0"/>
                                  <a:ea typeface="微软雅黑" panose="020B0503020204020204" pitchFamily="34" charset="-122"/>
                                </a:rPr>
                              </m:ctrlPr>
                            </m:fPr>
                            <m:num>
                              <m:r>
                                <a:rPr lang="en-US" altLang="zh-CN" sz="3600" b="0" i="1" smtClean="0">
                                  <a:latin typeface="Cambria Math" panose="02040503050406030204" pitchFamily="18" charset="0"/>
                                  <a:ea typeface="微软雅黑" panose="020B0503020204020204" pitchFamily="34" charset="-122"/>
                                </a:rPr>
                                <m:t>1</m:t>
                              </m:r>
                            </m:num>
                            <m:den>
                              <m:r>
                                <a:rPr lang="en-US" altLang="zh-CN" sz="3600" b="0" i="1" smtClean="0">
                                  <a:latin typeface="Cambria Math" panose="02040503050406030204" pitchFamily="18" charset="0"/>
                                  <a:ea typeface="微软雅黑" panose="020B0503020204020204" pitchFamily="34" charset="-122"/>
                                </a:rPr>
                                <m:t>2</m:t>
                              </m:r>
                            </m:den>
                          </m:f>
                        </m:e>
                      </m:d>
                      <m:r>
                        <a:rPr lang="en-US" altLang="zh-CN" sz="3600" b="0" i="1" smtClean="0">
                          <a:latin typeface="Cambria Math" panose="02040503050406030204" pitchFamily="18" charset="0"/>
                          <a:ea typeface="微软雅黑" panose="020B0503020204020204" pitchFamily="34" charset="-122"/>
                        </a:rPr>
                        <m:t>=</m:t>
                      </m:r>
                      <m:d>
                        <m:dPr>
                          <m:ctrlPr>
                            <a:rPr lang="en-US" altLang="zh-CN" sz="3600" b="0" i="1" smtClean="0">
                              <a:latin typeface="Cambria Math" panose="02040503050406030204" pitchFamily="18" charset="0"/>
                              <a:ea typeface="微软雅黑" panose="020B0503020204020204" pitchFamily="34" charset="-122"/>
                            </a:rPr>
                          </m:ctrlPr>
                        </m:dPr>
                        <m:e>
                          <m:f>
                            <m:fPr>
                              <m:type m:val="noBar"/>
                              <m:ctrlPr>
                                <a:rPr lang="en-US" altLang="zh-CN" sz="3600" b="0" i="1" smtClean="0">
                                  <a:latin typeface="Cambria Math" panose="02040503050406030204" pitchFamily="18" charset="0"/>
                                  <a:ea typeface="微软雅黑" panose="020B0503020204020204" pitchFamily="34" charset="-122"/>
                                </a:rPr>
                              </m:ctrlPr>
                            </m:fPr>
                            <m:num>
                              <m:r>
                                <a:rPr lang="en-US" altLang="zh-CN" sz="3600" b="0" i="1" smtClean="0">
                                  <a:latin typeface="Cambria Math" panose="02040503050406030204" pitchFamily="18" charset="0"/>
                                  <a:ea typeface="微软雅黑" panose="020B0503020204020204" pitchFamily="34" charset="-122"/>
                                </a:rPr>
                                <m:t>5</m:t>
                              </m:r>
                            </m:num>
                            <m:den>
                              <m:r>
                                <a:rPr lang="en-US" altLang="zh-CN" sz="3600" b="0" i="1" smtClean="0">
                                  <a:latin typeface="Cambria Math" panose="02040503050406030204" pitchFamily="18" charset="0"/>
                                  <a:ea typeface="微软雅黑" panose="020B0503020204020204" pitchFamily="34" charset="-122"/>
                                </a:rPr>
                                <m:t>6</m:t>
                              </m:r>
                            </m:den>
                          </m:f>
                        </m:e>
                      </m:d>
                    </m:oMath>
                  </m:oMathPara>
                </a14:m>
                <a:endParaRPr lang="zh-CN" altLang="en-US" sz="3600" dirty="0">
                  <a:latin typeface="Arial" panose="020B0604020202020204" pitchFamily="34" charset="0"/>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53CD9DB7-6435-6558-E87A-B272B3FE66B8}"/>
                  </a:ext>
                </a:extLst>
              </p:cNvPr>
              <p:cNvSpPr txBox="1">
                <a:spLocks noRot="1" noChangeAspect="1" noMove="1" noResize="1" noEditPoints="1" noAdjustHandles="1" noChangeArrowheads="1" noChangeShapeType="1" noTextEdit="1"/>
              </p:cNvSpPr>
              <p:nvPr/>
            </p:nvSpPr>
            <p:spPr>
              <a:xfrm>
                <a:off x="788276" y="3800785"/>
                <a:ext cx="10331669" cy="171059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541865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9316-BF4E-9BD6-0408-BA2C6E953BE7}"/>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606A3D0D-69E9-81C4-77B3-A8911ECBFE48}"/>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DE1737D7-CA78-EFE6-26D0-F6830B36ADDA}"/>
              </a:ext>
            </a:extLst>
          </p:cNvPr>
          <p:cNvSpPr txBox="1"/>
          <p:nvPr/>
        </p:nvSpPr>
        <p:spPr>
          <a:xfrm>
            <a:off x="951186" y="1346619"/>
            <a:ext cx="10289628" cy="2177969"/>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那么自然的，傅里叶变化，就被我们视为了一个无穷维的矩阵。并且有趣的是，我们还可以计算这张矩阵的一些数字特征，比方说，特征向量：</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0F6123D-7830-5316-B0E3-DC0ABAB5569C}"/>
                  </a:ext>
                </a:extLst>
              </p:cNvPr>
              <p:cNvSpPr txBox="1"/>
              <p:nvPr/>
            </p:nvSpPr>
            <p:spPr>
              <a:xfrm>
                <a:off x="1019503" y="4288221"/>
                <a:ext cx="10152993" cy="812530"/>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λf</m:t>
                      </m:r>
                    </m:oMath>
                  </m:oMathPara>
                </a14:m>
                <a:endParaRPr lang="zh-CN" altLang="en-US" sz="3600" dirty="0">
                  <a:latin typeface="Arial" panose="020B0604020202020204" pitchFamily="34" charset="0"/>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40F6123D-7830-5316-B0E3-DC0ABAB5569C}"/>
                  </a:ext>
                </a:extLst>
              </p:cNvPr>
              <p:cNvSpPr txBox="1">
                <a:spLocks noRot="1" noChangeAspect="1" noMove="1" noResize="1" noEditPoints="1" noAdjustHandles="1" noChangeArrowheads="1" noChangeShapeType="1" noTextEdit="1"/>
              </p:cNvSpPr>
              <p:nvPr/>
            </p:nvSpPr>
            <p:spPr>
              <a:xfrm>
                <a:off x="1019503" y="4288221"/>
                <a:ext cx="10152993" cy="81253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79238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8E434-2A55-D994-B315-ADE9EBC4B89B}"/>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81582B65-4ECF-A682-5D94-B28E767E4130}"/>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DB047EC-3ADD-B478-D239-9BC7170A6A99}"/>
                  </a:ext>
                </a:extLst>
              </p:cNvPr>
              <p:cNvSpPr txBox="1"/>
              <p:nvPr/>
            </p:nvSpPr>
            <p:spPr>
              <a:xfrm>
                <a:off x="951186" y="2011047"/>
                <a:ext cx="10289628" cy="2835905"/>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我们都知道</a:t>
                </a:r>
                <a14:m>
                  <m:oMath xmlns:m="http://schemas.openxmlformats.org/officeDocument/2006/math">
                    <m:r>
                      <a:rPr lang="en-US" altLang="zh-CN" sz="3600" i="1" smtClean="0">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i="1">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t</m:t>
                            </m:r>
                            <m:r>
                              <a:rPr lang="en-US" altLang="zh-CN" sz="3600" b="0" i="1" smtClean="0">
                                <a:latin typeface="Cambria Math" panose="02040503050406030204" pitchFamily="18" charset="0"/>
                                <a:ea typeface="微软雅黑" panose="020B0503020204020204" pitchFamily="34" charset="-122"/>
                              </a:rPr>
                              <m:t>)</m:t>
                            </m:r>
                          </m:e>
                        </m:d>
                      </m:e>
                    </m:d>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t</m:t>
                    </m:r>
                    <m:r>
                      <a:rPr lang="en-US" altLang="zh-CN" sz="3600" b="0" i="1" smtClean="0">
                        <a:latin typeface="Cambria Math" panose="02040503050406030204" pitchFamily="18" charset="0"/>
                        <a:ea typeface="微软雅黑" panose="020B0503020204020204" pitchFamily="34" charset="-122"/>
                      </a:rPr>
                      <m:t>)</m:t>
                    </m:r>
                  </m:oMath>
                </a14:m>
                <a:r>
                  <a:rPr lang="zh-CN" altLang="en-US" sz="3600" dirty="0">
                    <a:latin typeface="Arial" panose="020B0604020202020204" pitchFamily="34" charset="0"/>
                    <a:ea typeface="微软雅黑" panose="020B0503020204020204" pitchFamily="34" charset="-122"/>
                  </a:rPr>
                  <a:t>那么对于特征向量来说就有</a:t>
                </a:r>
                <a14:m>
                  <m:oMath xmlns:m="http://schemas.openxmlformats.org/officeDocument/2006/math">
                    <m:r>
                      <a:rPr lang="en-US" altLang="zh-CN" sz="3600" i="1" smtClean="0">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i="1">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i="1">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i="1">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b="0" i="1" smtClean="0">
                                        <a:latin typeface="Cambria Math" panose="02040503050406030204" pitchFamily="18" charset="0"/>
                                        <a:ea typeface="微软雅黑" panose="020B0503020204020204" pitchFamily="34" charset="-122"/>
                                      </a:rPr>
                                      <m:t>𝑓</m:t>
                                    </m:r>
                                    <m:d>
                                      <m:dPr>
                                        <m:ctrlPr>
                                          <a:rPr lang="en-US" altLang="zh-CN" sz="3600" b="0" i="1" smtClean="0">
                                            <a:latin typeface="Cambria Math" panose="02040503050406030204" pitchFamily="18" charset="0"/>
                                            <a:ea typeface="微软雅黑" panose="020B0503020204020204" pitchFamily="34" charset="-122"/>
                                          </a:rPr>
                                        </m:ctrlPr>
                                      </m:dPr>
                                      <m:e>
                                        <m:r>
                                          <a:rPr lang="en-US" altLang="zh-CN" sz="3600" b="0" i="1" smtClean="0">
                                            <a:latin typeface="Cambria Math" panose="02040503050406030204" pitchFamily="18" charset="0"/>
                                            <a:ea typeface="微软雅黑" panose="020B0503020204020204" pitchFamily="34" charset="-122"/>
                                          </a:rPr>
                                          <m:t>𝑡</m:t>
                                        </m:r>
                                      </m:e>
                                    </m:d>
                                  </m:e>
                                </m:d>
                              </m:e>
                            </m:d>
                          </m:e>
                        </m:d>
                      </m:e>
                    </m:d>
                    <m:r>
                      <a:rPr lang="en-US" altLang="zh-CN" sz="3600" b="0" i="1" smtClean="0">
                        <a:latin typeface="Cambria Math" panose="02040503050406030204" pitchFamily="18" charset="0"/>
                        <a:ea typeface="微软雅黑" panose="020B0503020204020204" pitchFamily="34" charset="-122"/>
                      </a:rPr>
                      <m:t>=</m:t>
                    </m:r>
                    <m:r>
                      <a:rPr lang="en-US" altLang="zh-CN" sz="3600" b="0" i="1" smtClean="0">
                        <a:latin typeface="Cambria Math" panose="02040503050406030204" pitchFamily="18" charset="0"/>
                        <a:ea typeface="微软雅黑" panose="020B0503020204020204" pitchFamily="34" charset="-122"/>
                      </a:rPr>
                      <m:t>𝑓</m:t>
                    </m:r>
                    <m:d>
                      <m:dPr>
                        <m:ctrlPr>
                          <a:rPr lang="en-US" altLang="zh-CN" sz="3600" b="0" i="1" smtClean="0">
                            <a:latin typeface="Cambria Math" panose="02040503050406030204" pitchFamily="18" charset="0"/>
                            <a:ea typeface="微软雅黑" panose="020B0503020204020204" pitchFamily="34" charset="-122"/>
                          </a:rPr>
                        </m:ctrlPr>
                      </m:dPr>
                      <m:e>
                        <m:r>
                          <a:rPr lang="en-US" altLang="zh-CN" sz="3600" b="0" i="1" smtClean="0">
                            <a:latin typeface="Cambria Math" panose="02040503050406030204" pitchFamily="18" charset="0"/>
                            <a:ea typeface="微软雅黑" panose="020B0503020204020204" pitchFamily="34" charset="-122"/>
                          </a:rPr>
                          <m:t>𝑡</m:t>
                        </m:r>
                      </m:e>
                    </m:d>
                    <m:r>
                      <a:rPr lang="en-US" altLang="zh-CN" sz="3600" b="0" i="1" smtClean="0">
                        <a:latin typeface="Cambria Math" panose="02040503050406030204" pitchFamily="18" charset="0"/>
                        <a:ea typeface="微软雅黑" panose="020B0503020204020204" pitchFamily="34" charset="-122"/>
                      </a:rPr>
                      <m:t>=</m:t>
                    </m:r>
                    <m:sSup>
                      <m:sSupPr>
                        <m:ctrlPr>
                          <a:rPr lang="en-US" altLang="zh-CN" sz="3600" b="0" i="1" smtClean="0">
                            <a:latin typeface="Cambria Math" panose="02040503050406030204" pitchFamily="18" charset="0"/>
                            <a:ea typeface="微软雅黑" panose="020B0503020204020204" pitchFamily="34" charset="-122"/>
                          </a:rPr>
                        </m:ctrlPr>
                      </m:sSupPr>
                      <m:e>
                        <m:r>
                          <m:rPr>
                            <m:sty m:val="p"/>
                          </m:rPr>
                          <a:rPr lang="en-US" altLang="zh-CN" sz="3600" i="1">
                            <a:latin typeface="Cambria Math" panose="02040503050406030204" pitchFamily="18" charset="0"/>
                            <a:ea typeface="微软雅黑" panose="020B0503020204020204" pitchFamily="34" charset="-122"/>
                          </a:rPr>
                          <m:t>λ</m:t>
                        </m:r>
                      </m:e>
                      <m:sup>
                        <m:r>
                          <a:rPr lang="en-US" altLang="zh-CN" sz="3600" b="0" i="1" smtClean="0">
                            <a:latin typeface="Cambria Math" panose="02040503050406030204" pitchFamily="18" charset="0"/>
                            <a:ea typeface="微软雅黑" panose="020B0503020204020204" pitchFamily="34" charset="-122"/>
                          </a:rPr>
                          <m:t>4</m:t>
                        </m:r>
                      </m:sup>
                    </m:sSup>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t</m:t>
                    </m:r>
                    <m:r>
                      <a:rPr lang="en-US" altLang="zh-CN" sz="3600" b="0" i="1" smtClean="0">
                        <a:latin typeface="Cambria Math" panose="02040503050406030204" pitchFamily="18" charset="0"/>
                        <a:ea typeface="微软雅黑" panose="020B0503020204020204" pitchFamily="34" charset="-122"/>
                      </a:rPr>
                      <m:t>)</m:t>
                    </m:r>
                    <m:r>
                      <a:rPr lang="zh-CN" altLang="en-US" sz="3600" i="1">
                        <a:latin typeface="Cambria Math" panose="02040503050406030204" pitchFamily="18" charset="0"/>
                        <a:ea typeface="微软雅黑" panose="020B0503020204020204" pitchFamily="34" charset="-122"/>
                      </a:rPr>
                      <m:t>，</m:t>
                    </m:r>
                  </m:oMath>
                </a14:m>
                <a:r>
                  <a:rPr lang="zh-CN" altLang="en-US" sz="3600" dirty="0">
                    <a:latin typeface="Arial" panose="020B0604020202020204" pitchFamily="34" charset="0"/>
                    <a:ea typeface="微软雅黑" panose="020B0503020204020204" pitchFamily="34" charset="-122"/>
                  </a:rPr>
                  <a:t>进而说明</a:t>
                </a:r>
                <a14:m>
                  <m:oMath xmlns:m="http://schemas.openxmlformats.org/officeDocument/2006/math">
                    <m:r>
                      <m:rPr>
                        <m:sty m:val="p"/>
                      </m:rPr>
                      <a:rPr lang="en-US" altLang="zh-CN" sz="3600" b="0" i="1" smtClean="0">
                        <a:latin typeface="Cambria Math" panose="02040503050406030204" pitchFamily="18" charset="0"/>
                        <a:ea typeface="微软雅黑" panose="020B0503020204020204" pitchFamily="34" charset="-122"/>
                      </a:rPr>
                      <m:t>λ</m:t>
                    </m:r>
                    <m:r>
                      <a:rPr lang="en-US" altLang="zh-CN" sz="3600" b="0" i="1" smtClean="0">
                        <a:latin typeface="Cambria Math" panose="02040503050406030204" pitchFamily="18" charset="0"/>
                        <a:ea typeface="微软雅黑" panose="020B0503020204020204" pitchFamily="34" charset="-122"/>
                      </a:rPr>
                      <m:t>=1,−1,</m:t>
                    </m:r>
                    <m:r>
                      <m:rPr>
                        <m:sty m:val="p"/>
                      </m:rPr>
                      <a:rPr lang="en-US" altLang="zh-CN" sz="3600" b="0" i="1" smtClean="0">
                        <a:latin typeface="Cambria Math" panose="02040503050406030204" pitchFamily="18" charset="0"/>
                        <a:ea typeface="微软雅黑" panose="020B0503020204020204" pitchFamily="34" charset="-122"/>
                      </a:rPr>
                      <m:t>i</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i</m:t>
                    </m:r>
                  </m:oMath>
                </a14:m>
                <a:r>
                  <a:rPr lang="zh-CN" altLang="en-US" sz="3600" dirty="0">
                    <a:latin typeface="Arial" panose="020B0604020202020204" pitchFamily="34" charset="0"/>
                    <a:ea typeface="微软雅黑" panose="020B0503020204020204" pitchFamily="34" charset="-122"/>
                  </a:rPr>
                  <a:t>。现在我们关心的是</a:t>
                </a:r>
                <a14:m>
                  <m:oMath xmlns:m="http://schemas.openxmlformats.org/officeDocument/2006/math">
                    <m:r>
                      <m:rPr>
                        <m:sty m:val="p"/>
                      </m:rPr>
                      <a:rPr lang="en-US" altLang="zh-CN" sz="3600" b="0" i="1" smtClean="0">
                        <a:latin typeface="Cambria Math" panose="02040503050406030204" pitchFamily="18" charset="0"/>
                        <a:ea typeface="微软雅黑" panose="020B0503020204020204" pitchFamily="34" charset="-122"/>
                      </a:rPr>
                      <m:t>λ</m:t>
                    </m:r>
                    <m:r>
                      <a:rPr lang="en-US" altLang="zh-CN" sz="3600" b="0" i="1" smtClean="0">
                        <a:latin typeface="Cambria Math" panose="02040503050406030204" pitchFamily="18" charset="0"/>
                        <a:ea typeface="微软雅黑" panose="020B0503020204020204" pitchFamily="34" charset="-122"/>
                      </a:rPr>
                      <m:t>=1</m:t>
                    </m:r>
                    <m:r>
                      <a:rPr lang="zh-CN" altLang="en-US" sz="3600" i="1">
                        <a:latin typeface="Cambria Math" panose="02040503050406030204" pitchFamily="18" charset="0"/>
                        <a:ea typeface="微软雅黑" panose="020B0503020204020204" pitchFamily="34" charset="-122"/>
                      </a:rPr>
                      <m:t>的</m:t>
                    </m:r>
                  </m:oMath>
                </a14:m>
                <a:r>
                  <a:rPr lang="zh-CN" altLang="en-US" sz="3600" dirty="0">
                    <a:latin typeface="Arial" panose="020B0604020202020204" pitchFamily="34" charset="0"/>
                    <a:ea typeface="微软雅黑" panose="020B0503020204020204" pitchFamily="34" charset="-122"/>
                  </a:rPr>
                  <a:t>情况。</a:t>
                </a:r>
              </a:p>
            </p:txBody>
          </p:sp>
        </mc:Choice>
        <mc:Fallback xmlns="">
          <p:sp>
            <p:nvSpPr>
              <p:cNvPr id="3" name="文本框 2">
                <a:extLst>
                  <a:ext uri="{FF2B5EF4-FFF2-40B4-BE49-F238E27FC236}">
                    <a16:creationId xmlns:a16="http://schemas.microsoft.com/office/drawing/2014/main" id="{7DB047EC-3ADD-B478-D239-9BC7170A6A99}"/>
                  </a:ext>
                </a:extLst>
              </p:cNvPr>
              <p:cNvSpPr txBox="1">
                <a:spLocks noRot="1" noChangeAspect="1" noMove="1" noResize="1" noEditPoints="1" noAdjustHandles="1" noChangeArrowheads="1" noChangeShapeType="1" noTextEdit="1"/>
              </p:cNvSpPr>
              <p:nvPr/>
            </p:nvSpPr>
            <p:spPr>
              <a:xfrm>
                <a:off x="951186" y="2011047"/>
                <a:ext cx="10289628" cy="2835905"/>
              </a:xfrm>
              <a:prstGeom prst="rect">
                <a:avLst/>
              </a:prstGeom>
              <a:blipFill>
                <a:blip r:embed="rId3"/>
                <a:stretch>
                  <a:fillRect l="-1777" r="-829" b="-73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065598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9A80-A72C-DDBE-432C-7587E19D574E}"/>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2F7B37AB-0753-E7C1-1074-FFDBDCFFDCC3}"/>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51430824-B882-6A1C-D321-F2F67DFDA0E6}"/>
                  </a:ext>
                </a:extLst>
              </p:cNvPr>
              <p:cNvSpPr txBox="1"/>
              <p:nvPr/>
            </p:nvSpPr>
            <p:spPr>
              <a:xfrm>
                <a:off x="951186" y="1065116"/>
                <a:ext cx="10289628" cy="4437433"/>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已知的信息告诉我们，一个特征向量为</a:t>
                </a:r>
                <a14:m>
                  <m:oMath xmlns:m="http://schemas.openxmlformats.org/officeDocument/2006/math">
                    <m:sSup>
                      <m:sSupPr>
                        <m:ctrlPr>
                          <a:rPr lang="en-US" altLang="zh-CN" sz="3600" i="1" smtClean="0">
                            <a:latin typeface="Cambria Math" panose="02040503050406030204" pitchFamily="18" charset="0"/>
                            <a:ea typeface="微软雅黑" panose="020B0503020204020204" pitchFamily="34" charset="-122"/>
                          </a:rPr>
                        </m:ctrlPr>
                      </m:sSupPr>
                      <m:e>
                        <m:r>
                          <a:rPr lang="en-US" altLang="zh-CN" sz="3600" i="1" smtClean="0">
                            <a:latin typeface="Cambria Math" panose="02040503050406030204" pitchFamily="18" charset="0"/>
                            <a:ea typeface="微软雅黑" panose="020B0503020204020204" pitchFamily="34" charset="-122"/>
                          </a:rPr>
                          <m:t>𝑒</m:t>
                        </m:r>
                      </m:e>
                      <m:sup>
                        <m:r>
                          <a:rPr lang="en-US" altLang="zh-CN" sz="360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π</m:t>
                        </m:r>
                        <m:sSup>
                          <m:sSupPr>
                            <m:ctrlPr>
                              <a:rPr lang="en-US" altLang="zh-CN" sz="3600" b="0" i="1" smtClean="0">
                                <a:latin typeface="Cambria Math" panose="02040503050406030204" pitchFamily="18" charset="0"/>
                                <a:ea typeface="微软雅黑" panose="020B0503020204020204" pitchFamily="34" charset="-122"/>
                              </a:rPr>
                            </m:ctrlPr>
                          </m:sSupPr>
                          <m:e>
                            <m:r>
                              <a:rPr lang="en-US" altLang="zh-CN" sz="3600" b="0" i="1" smtClean="0">
                                <a:latin typeface="Cambria Math" panose="02040503050406030204" pitchFamily="18" charset="0"/>
                                <a:ea typeface="微软雅黑" panose="020B0503020204020204" pitchFamily="34" charset="-122"/>
                              </a:rPr>
                              <m:t>𝑥</m:t>
                            </m:r>
                          </m:e>
                          <m:sup>
                            <m:r>
                              <a:rPr lang="en-US" altLang="zh-CN" sz="3600" b="0" i="1" smtClean="0">
                                <a:latin typeface="Cambria Math" panose="02040503050406030204" pitchFamily="18" charset="0"/>
                                <a:ea typeface="微软雅黑" panose="020B0503020204020204" pitchFamily="34" charset="-122"/>
                              </a:rPr>
                              <m:t>2</m:t>
                            </m:r>
                          </m:sup>
                        </m:sSup>
                      </m:sup>
                    </m:sSup>
                    <m:r>
                      <a:rPr lang="zh-CN" altLang="en-US" sz="3600" i="1">
                        <a:latin typeface="Cambria Math" panose="02040503050406030204" pitchFamily="18" charset="0"/>
                        <a:ea typeface="微软雅黑" panose="020B0503020204020204" pitchFamily="34" charset="-122"/>
                      </a:rPr>
                      <m:t>。</m:t>
                    </m:r>
                  </m:oMath>
                </a14:m>
                <a:r>
                  <a:rPr lang="zh-CN" altLang="en-US" sz="3600" dirty="0">
                    <a:latin typeface="Arial" panose="020B0604020202020204" pitchFamily="34" charset="0"/>
                    <a:ea typeface="微软雅黑" panose="020B0503020204020204" pitchFamily="34" charset="-122"/>
                  </a:rPr>
                  <a:t>还有一些特殊地正交函数组满足傅里叶变换的不变性：</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Hermite Functions</a:t>
                </a:r>
                <a:r>
                  <a:rPr lang="zh-CN" altLang="en-US" sz="3600" dirty="0">
                    <a:latin typeface="Arial" panose="020B0604020202020204" pitchFamily="34" charset="0"/>
                    <a:ea typeface="微软雅黑" panose="020B0503020204020204" pitchFamily="34" charset="-122"/>
                  </a:rPr>
                  <a:t>。</a:t>
                </a:r>
                <a:endParaRPr lang="en-US" altLang="zh-CN" sz="3600" dirty="0">
                  <a:latin typeface="Arial" panose="020B0604020202020204" pitchFamily="34" charset="0"/>
                  <a:ea typeface="微软雅黑" panose="020B0503020204020204" pitchFamily="34" charset="-122"/>
                </a:endParaRPr>
              </a:p>
              <a:p>
                <a:pPr>
                  <a:lnSpc>
                    <a:spcPct val="130000"/>
                  </a:lnSpc>
                </a:pPr>
                <a:r>
                  <a:rPr lang="zh-CN" altLang="en-US" sz="3600" dirty="0">
                    <a:latin typeface="Arial" panose="020B0604020202020204" pitchFamily="34" charset="0"/>
                    <a:ea typeface="微软雅黑" panose="020B0503020204020204" pitchFamily="34" charset="-122"/>
                  </a:rPr>
                  <a:t>并且这里可以给出一种一般的构造方法：对于函数</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3600" dirty="0">
                    <a:latin typeface="Arial" panose="020B0604020202020204" pitchFamily="34" charset="0"/>
                    <a:ea typeface="微软雅黑" panose="020B0503020204020204" pitchFamily="34" charset="-122"/>
                  </a:rPr>
                  <a:t>，构造</a:t>
                </a:r>
                <a14:m>
                  <m:oMath xmlns:m="http://schemas.openxmlformats.org/officeDocument/2006/math">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g</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g</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g</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a:rPr lang="en-US" altLang="zh-CN" sz="3600" i="1">
                        <a:latin typeface="Cambria Math" panose="02040503050406030204" pitchFamily="18" charset="0"/>
                        <a:ea typeface="微软雅黑" panose="020B0503020204020204" pitchFamily="34" charset="-122"/>
                      </a:rPr>
                      <m:t>ℱ</m:t>
                    </m:r>
                    <m:r>
                      <a:rPr lang="en-US" altLang="zh-CN" sz="3600" b="0" i="1" smtClean="0">
                        <a:latin typeface="Cambria Math" panose="02040503050406030204" pitchFamily="18" charset="0"/>
                        <a:ea typeface="微软雅黑" panose="020B0503020204020204" pitchFamily="34" charset="-122"/>
                      </a:rPr>
                      <m:t>[</m:t>
                    </m:r>
                    <m:r>
                      <m:rPr>
                        <m:sty m:val="p"/>
                      </m:rPr>
                      <a:rPr lang="en-US" altLang="zh-CN" sz="3600" b="0" i="1" smtClean="0">
                        <a:latin typeface="Cambria Math" panose="02040503050406030204" pitchFamily="18" charset="0"/>
                        <a:ea typeface="微软雅黑" panose="020B0503020204020204" pitchFamily="34" charset="-122"/>
                      </a:rPr>
                      <m:t>g</m:t>
                    </m:r>
                    <m:r>
                      <a:rPr lang="en-US" altLang="zh-CN" sz="3600" b="0" i="1" smtClean="0">
                        <a:latin typeface="Cambria Math" panose="02040503050406030204" pitchFamily="18" charset="0"/>
                        <a:ea typeface="微软雅黑" panose="020B0503020204020204" pitchFamily="34" charset="-122"/>
                      </a:rPr>
                      <m:t>]]]</m:t>
                    </m:r>
                  </m:oMath>
                </a14:m>
                <a:r>
                  <a:rPr lang="zh-CN" altLang="en-US" sz="3600" dirty="0">
                    <a:latin typeface="Arial" panose="020B0604020202020204" pitchFamily="34" charset="0"/>
                    <a:ea typeface="微软雅黑" panose="020B0503020204020204" pitchFamily="34" charset="-122"/>
                  </a:rPr>
                  <a:t>，显然有傅里叶变换的不变性。</a:t>
                </a:r>
                <a:endParaRPr lang="en-US" altLang="zh-CN" sz="3600" dirty="0">
                  <a:latin typeface="Arial" panose="020B0604020202020204" pitchFamily="34" charset="0"/>
                  <a:ea typeface="微软雅黑" panose="020B0503020204020204" pitchFamily="34" charset="-122"/>
                </a:endParaRPr>
              </a:p>
            </p:txBody>
          </p:sp>
        </mc:Choice>
        <mc:Fallback>
          <p:sp>
            <p:nvSpPr>
              <p:cNvPr id="3" name="文本框 2">
                <a:extLst>
                  <a:ext uri="{FF2B5EF4-FFF2-40B4-BE49-F238E27FC236}">
                    <a16:creationId xmlns:a16="http://schemas.microsoft.com/office/drawing/2014/main" id="{51430824-B882-6A1C-D321-F2F67DFDA0E6}"/>
                  </a:ext>
                </a:extLst>
              </p:cNvPr>
              <p:cNvSpPr txBox="1">
                <a:spLocks noRot="1" noChangeAspect="1" noMove="1" noResize="1" noEditPoints="1" noAdjustHandles="1" noChangeArrowheads="1" noChangeShapeType="1" noTextEdit="1"/>
              </p:cNvSpPr>
              <p:nvPr/>
            </p:nvSpPr>
            <p:spPr>
              <a:xfrm>
                <a:off x="951186" y="1065116"/>
                <a:ext cx="10289628" cy="4437433"/>
              </a:xfrm>
              <a:prstGeom prst="rect">
                <a:avLst/>
              </a:prstGeom>
              <a:blipFill>
                <a:blip r:embed="rId3"/>
                <a:stretch>
                  <a:fillRect l="-1777" r="-5806" b="-4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418037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4ACB-DF2C-80E0-F340-574F56BE041F}"/>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6C612FA1-FF1F-6EE4-F5C3-1BD3FEDA607F}"/>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6273FF55-1455-1501-D9F9-A9C66637F974}"/>
              </a:ext>
            </a:extLst>
          </p:cNvPr>
          <p:cNvSpPr txBox="1"/>
          <p:nvPr/>
        </p:nvSpPr>
        <p:spPr>
          <a:xfrm>
            <a:off x="951186" y="1611654"/>
            <a:ext cx="10289628" cy="2901948"/>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在上一章的讨论中，我们已经知道傅里叶变换可以看为一个矩阵作用，考虑到矩阵作用本质是缩放和旋转，而特征值的计算又知道缩放系数是</a:t>
            </a:r>
            <a:r>
              <a:rPr lang="en-US" altLang="zh-CN" sz="3600" dirty="0">
                <a:latin typeface="Arial" panose="020B0604020202020204" pitchFamily="34" charset="0"/>
                <a:ea typeface="微软雅黑" panose="020B0503020204020204" pitchFamily="34" charset="-122"/>
              </a:rPr>
              <a:t>1</a:t>
            </a:r>
            <a:r>
              <a:rPr lang="zh-CN" altLang="en-US" sz="3600" dirty="0">
                <a:latin typeface="Arial" panose="020B0604020202020204" pitchFamily="34" charset="0"/>
                <a:ea typeface="微软雅黑" panose="020B0503020204020204" pitchFamily="34" charset="-122"/>
              </a:rPr>
              <a:t>，因此一个自然的疑问就是傅里叶变换到底旋转了什么。</a:t>
            </a:r>
            <a:endParaRPr lang="en-US" altLang="zh-CN" sz="3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5392309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811E5-A093-EC2F-B7CE-AE7B7DE7E455}"/>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C854C8E1-4739-B867-137D-1F85E5CE85A6}"/>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685EA1E0-7626-4EC6-D968-696A833C6155}"/>
              </a:ext>
            </a:extLst>
          </p:cNvPr>
          <p:cNvSpPr txBox="1"/>
          <p:nvPr/>
        </p:nvSpPr>
        <p:spPr>
          <a:xfrm>
            <a:off x="783021" y="1685226"/>
            <a:ext cx="10289628" cy="737574"/>
          </a:xfrm>
          <a:prstGeom prst="rect">
            <a:avLst/>
          </a:prstGeom>
          <a:noFill/>
        </p:spPr>
        <p:txBody>
          <a:bodyPr wrap="square" rtlCol="0">
            <a:spAutoFit/>
          </a:bodyPr>
          <a:lstStyle/>
          <a:p>
            <a:pPr>
              <a:lnSpc>
                <a:spcPct val="130000"/>
              </a:lnSpc>
            </a:pPr>
            <a:endParaRPr lang="en-US" altLang="zh-CN" sz="3600"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615B1F2E-0D8D-0D60-15EF-DD730FAA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558" y="282466"/>
            <a:ext cx="8008883" cy="6006662"/>
          </a:xfrm>
          <a:prstGeom prst="rect">
            <a:avLst/>
          </a:prstGeom>
        </p:spPr>
      </p:pic>
    </p:spTree>
    <p:extLst>
      <p:ext uri="{BB962C8B-B14F-4D97-AF65-F5344CB8AC3E}">
        <p14:creationId xmlns:p14="http://schemas.microsoft.com/office/powerpoint/2010/main" val="28138157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0F8AC-EB89-185E-332B-4783761DC1E9}"/>
            </a:ext>
          </a:extLst>
        </p:cNvPr>
        <p:cNvGrpSpPr/>
        <p:nvPr/>
      </p:nvGrpSpPr>
      <p:grpSpPr>
        <a:xfrm>
          <a:off x="0" y="0"/>
          <a:ext cx="0" cy="0"/>
          <a:chOff x="0" y="0"/>
          <a:chExt cx="0" cy="0"/>
        </a:xfrm>
      </p:grpSpPr>
      <p:sp>
        <p:nvSpPr>
          <p:cNvPr id="35" name="梯形 34">
            <a:extLst>
              <a:ext uri="{FF2B5EF4-FFF2-40B4-BE49-F238E27FC236}">
                <a16:creationId xmlns:a16="http://schemas.microsoft.com/office/drawing/2014/main" id="{4778511B-F0E8-54F3-F92B-75A4120DAFEF}"/>
              </a:ext>
            </a:extLst>
          </p:cNvPr>
          <p:cNvSpPr/>
          <p:nvPr/>
        </p:nvSpPr>
        <p:spPr>
          <a:xfrm rot="16200000">
            <a:off x="7446198" y="-451317"/>
            <a:ext cx="2291737" cy="7199871"/>
          </a:xfrm>
          <a:prstGeom prst="trapezoid">
            <a:avLst>
              <a:gd name="adj" fmla="val 16935"/>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7" name="梯形 36">
            <a:extLst>
              <a:ext uri="{FF2B5EF4-FFF2-40B4-BE49-F238E27FC236}">
                <a16:creationId xmlns:a16="http://schemas.microsoft.com/office/drawing/2014/main" id="{DF4FCC96-22EB-C030-B54A-07D70F623C4B}"/>
              </a:ext>
            </a:extLst>
          </p:cNvPr>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文本框 2">
            <a:extLst>
              <a:ext uri="{FF2B5EF4-FFF2-40B4-BE49-F238E27FC236}">
                <a16:creationId xmlns:a16="http://schemas.microsoft.com/office/drawing/2014/main" id="{850F6ABE-26EB-E3E5-F22B-582A49D75557}"/>
              </a:ext>
            </a:extLst>
          </p:cNvPr>
          <p:cNvSpPr txBox="1"/>
          <p:nvPr/>
        </p:nvSpPr>
        <p:spPr>
          <a:xfrm>
            <a:off x="3729079" y="2556165"/>
            <a:ext cx="1164101" cy="1200329"/>
          </a:xfrm>
          <a:prstGeom prst="rect">
            <a:avLst/>
          </a:prstGeom>
          <a:noFill/>
        </p:spPr>
        <p:txBody>
          <a:bodyPr wrap="none" lIns="91440" tIns="45720" rIns="91440" bIns="4572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867" b="1" i="0" u="none" strike="noStrike" kern="1200" cap="none" spc="0" normalizeH="0" baseline="0" noProof="0" dirty="0">
                <a:ln>
                  <a:noFill/>
                </a:ln>
                <a:solidFill>
                  <a:prstClr val="white"/>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prstClr val="white"/>
                </a:solidFill>
                <a:effectLst/>
                <a:uLnTx/>
                <a:uFillTx/>
                <a:latin typeface="Arial"/>
                <a:ea typeface="微软雅黑"/>
                <a:cs typeface="+mn-cs"/>
              </a:rPr>
              <a:t>3</a:t>
            </a:r>
            <a:endParaRPr kumimoji="0" lang="zh-CN" altLang="en-US" sz="72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a:extLst>
              <a:ext uri="{FF2B5EF4-FFF2-40B4-BE49-F238E27FC236}">
                <a16:creationId xmlns:a16="http://schemas.microsoft.com/office/drawing/2014/main" id="{A5E3E50C-E031-E636-DE08-FD30F1129294}"/>
              </a:ext>
            </a:extLst>
          </p:cNvPr>
          <p:cNvSpPr/>
          <p:nvPr/>
        </p:nvSpPr>
        <p:spPr>
          <a:xfrm>
            <a:off x="6492570" y="2740830"/>
            <a:ext cx="3541354" cy="830997"/>
          </a:xfrm>
          <a:prstGeom prst="rect">
            <a:avLst/>
          </a:prstGeom>
        </p:spPr>
        <p:txBody>
          <a:bodyPr wrap="non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Arial"/>
                <a:ea typeface="微软雅黑"/>
                <a:cs typeface="+mn-cs"/>
              </a:rPr>
              <a:t>Application</a:t>
            </a:r>
            <a:endParaRPr kumimoji="0" lang="zh-CN" altLang="en-US" sz="4800" b="1"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EE9A3550-DC6F-4A95-C7D5-B7972FD190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951" y="1706470"/>
            <a:ext cx="2852790" cy="2852790"/>
          </a:xfrm>
          <a:prstGeom prst="rect">
            <a:avLst/>
          </a:prstGeom>
        </p:spPr>
      </p:pic>
    </p:spTree>
    <p:extLst>
      <p:ext uri="{BB962C8B-B14F-4D97-AF65-F5344CB8AC3E}">
        <p14:creationId xmlns:p14="http://schemas.microsoft.com/office/powerpoint/2010/main" val="190731160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3AE40-B288-D498-7172-D837C8C417D2}"/>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9BBC3123-9653-25B7-F416-BD3B8CFA3ECD}"/>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B88BEC5D-3697-549B-2A98-3605BDCE3BEF}"/>
              </a:ext>
            </a:extLst>
          </p:cNvPr>
          <p:cNvSpPr txBox="1"/>
          <p:nvPr/>
        </p:nvSpPr>
        <p:spPr>
          <a:xfrm>
            <a:off x="951186" y="1611654"/>
            <a:ext cx="10289628" cy="3618363"/>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傅里叶变换提出以来，应用之广泛，在信号处理，图像处理，电路设计和量子力学等领域均发挥了巨大的作用。</a:t>
            </a:r>
            <a:endParaRPr lang="en-US" altLang="zh-CN" sz="3600" dirty="0">
              <a:latin typeface="Arial" panose="020B0604020202020204" pitchFamily="34" charset="0"/>
              <a:ea typeface="微软雅黑" panose="020B0503020204020204" pitchFamily="34" charset="-122"/>
            </a:endParaRPr>
          </a:p>
          <a:p>
            <a:pPr>
              <a:lnSpc>
                <a:spcPct val="130000"/>
              </a:lnSpc>
            </a:pPr>
            <a:r>
              <a:rPr lang="zh-CN" altLang="en-US" sz="3600" dirty="0">
                <a:latin typeface="Arial" panose="020B0604020202020204" pitchFamily="34" charset="0"/>
                <a:ea typeface="微软雅黑" panose="020B0503020204020204" pitchFamily="34" charset="-122"/>
              </a:rPr>
              <a:t>我们今天着重介绍傅里叶变换在解决偏微分方程中的作用。</a:t>
            </a:r>
            <a:endParaRPr lang="en-US" altLang="zh-CN" sz="3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4560998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D92E2-A284-A0CC-B8B1-FA130B64134A}"/>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8FDC6B82-47A7-9B03-F86F-DF6C764977F1}"/>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pic>
        <p:nvPicPr>
          <p:cNvPr id="3" name="图片 2">
            <a:extLst>
              <a:ext uri="{FF2B5EF4-FFF2-40B4-BE49-F238E27FC236}">
                <a16:creationId xmlns:a16="http://schemas.microsoft.com/office/drawing/2014/main" id="{4112511F-FDD6-10D8-8474-42A5ED31700A}"/>
              </a:ext>
            </a:extLst>
          </p:cNvPr>
          <p:cNvPicPr>
            <a:picLocks noChangeAspect="1"/>
          </p:cNvPicPr>
          <p:nvPr>
            <p:custDataLst>
              <p:tags r:id="rId1"/>
            </p:custDataLst>
          </p:nvPr>
        </p:nvPicPr>
        <p:blipFill>
          <a:blip r:embed="rId4"/>
          <a:stretch>
            <a:fillRect/>
          </a:stretch>
        </p:blipFill>
        <p:spPr>
          <a:xfrm>
            <a:off x="1418897" y="647771"/>
            <a:ext cx="3511550" cy="4679950"/>
          </a:xfrm>
          <a:prstGeom prst="rect">
            <a:avLst/>
          </a:prstGeom>
          <a:noFill/>
          <a:ln w="9525">
            <a:noFill/>
          </a:ln>
        </p:spPr>
      </p:pic>
      <p:pic>
        <p:nvPicPr>
          <p:cNvPr id="7" name="图片 6">
            <a:extLst>
              <a:ext uri="{FF2B5EF4-FFF2-40B4-BE49-F238E27FC236}">
                <a16:creationId xmlns:a16="http://schemas.microsoft.com/office/drawing/2014/main" id="{4E52A87D-778A-074D-94F4-0C11B2C6FB8B}"/>
              </a:ext>
            </a:extLst>
          </p:cNvPr>
          <p:cNvPicPr>
            <a:picLocks noChangeAspect="1"/>
          </p:cNvPicPr>
          <p:nvPr/>
        </p:nvPicPr>
        <p:blipFill>
          <a:blip r:embed="rId5"/>
          <a:stretch>
            <a:fillRect/>
          </a:stretch>
        </p:blipFill>
        <p:spPr>
          <a:xfrm>
            <a:off x="1815772" y="908121"/>
            <a:ext cx="3509963" cy="4697413"/>
          </a:xfrm>
          <a:prstGeom prst="rect">
            <a:avLst/>
          </a:prstGeom>
          <a:noFill/>
          <a:ln w="9525">
            <a:noFill/>
          </a:ln>
        </p:spPr>
      </p:pic>
      <p:pic>
        <p:nvPicPr>
          <p:cNvPr id="8" name="图片 7">
            <a:extLst>
              <a:ext uri="{FF2B5EF4-FFF2-40B4-BE49-F238E27FC236}">
                <a16:creationId xmlns:a16="http://schemas.microsoft.com/office/drawing/2014/main" id="{6B9206A2-5A2B-1E03-B5D5-1F1028A1EFD7}"/>
              </a:ext>
            </a:extLst>
          </p:cNvPr>
          <p:cNvPicPr/>
          <p:nvPr/>
        </p:nvPicPr>
        <p:blipFill>
          <a:blip r:embed="rId6"/>
          <a:stretch>
            <a:fillRect/>
          </a:stretch>
        </p:blipFill>
        <p:spPr>
          <a:xfrm>
            <a:off x="2174547" y="1197046"/>
            <a:ext cx="3511550" cy="4679950"/>
          </a:xfrm>
          <a:prstGeom prst="rect">
            <a:avLst/>
          </a:prstGeom>
          <a:noFill/>
          <a:ln w="9525">
            <a:noFill/>
          </a:ln>
        </p:spPr>
      </p:pic>
      <p:pic>
        <p:nvPicPr>
          <p:cNvPr id="9" name="图片 8">
            <a:extLst>
              <a:ext uri="{FF2B5EF4-FFF2-40B4-BE49-F238E27FC236}">
                <a16:creationId xmlns:a16="http://schemas.microsoft.com/office/drawing/2014/main" id="{6CE53405-1009-B329-8B33-6EAA97A2C824}"/>
              </a:ext>
            </a:extLst>
          </p:cNvPr>
          <p:cNvPicPr/>
          <p:nvPr/>
        </p:nvPicPr>
        <p:blipFill>
          <a:blip r:embed="rId7"/>
          <a:stretch>
            <a:fillRect/>
          </a:stretch>
        </p:blipFill>
        <p:spPr>
          <a:xfrm>
            <a:off x="2606347" y="1484384"/>
            <a:ext cx="3511550" cy="4679950"/>
          </a:xfrm>
          <a:prstGeom prst="rect">
            <a:avLst/>
          </a:prstGeom>
          <a:noFill/>
          <a:ln w="9525">
            <a:noFill/>
          </a:ln>
        </p:spPr>
      </p:pic>
      <p:pic>
        <p:nvPicPr>
          <p:cNvPr id="10" name="图片 9">
            <a:extLst>
              <a:ext uri="{FF2B5EF4-FFF2-40B4-BE49-F238E27FC236}">
                <a16:creationId xmlns:a16="http://schemas.microsoft.com/office/drawing/2014/main" id="{27CBEB33-0EF3-001E-5C4A-177247F26CC8}"/>
              </a:ext>
            </a:extLst>
          </p:cNvPr>
          <p:cNvPicPr/>
          <p:nvPr/>
        </p:nvPicPr>
        <p:blipFill>
          <a:blip r:embed="rId8"/>
          <a:stretch>
            <a:fillRect/>
          </a:stretch>
        </p:blipFill>
        <p:spPr>
          <a:xfrm>
            <a:off x="2966710" y="1773309"/>
            <a:ext cx="3509962" cy="4679950"/>
          </a:xfrm>
          <a:prstGeom prst="rect">
            <a:avLst/>
          </a:prstGeom>
          <a:noFill/>
          <a:ln w="9525">
            <a:noFill/>
          </a:ln>
        </p:spPr>
      </p:pic>
      <p:sp>
        <p:nvSpPr>
          <p:cNvPr id="11" name="文本框 44">
            <a:extLst>
              <a:ext uri="{FF2B5EF4-FFF2-40B4-BE49-F238E27FC236}">
                <a16:creationId xmlns:a16="http://schemas.microsoft.com/office/drawing/2014/main" id="{5FE7A53E-0DE4-BFA7-F7DA-CB25BC8348BF}"/>
              </a:ext>
            </a:extLst>
          </p:cNvPr>
          <p:cNvSpPr txBox="1"/>
          <p:nvPr/>
        </p:nvSpPr>
        <p:spPr>
          <a:xfrm>
            <a:off x="6887288" y="1031728"/>
            <a:ext cx="4842313" cy="5578146"/>
          </a:xfrm>
          <a:prstGeom prst="rect">
            <a:avLst/>
          </a:prstGeom>
          <a:noFill/>
          <a:ln w="9525">
            <a:noFill/>
          </a:ln>
        </p:spPr>
        <p:txBody>
          <a:bodyPr wrap="square" anchor="t" anchorCtr="0"/>
          <a:lstStyle/>
          <a:p>
            <a:r>
              <a:rPr lang="zh-CN" altLang="en-US" sz="3600" dirty="0">
                <a:latin typeface="Arial" panose="020B0604020202020204" pitchFamily="34" charset="0"/>
                <a:ea typeface="宋体" panose="02010600030101010101" pitchFamily="2" charset="-122"/>
              </a:rPr>
              <a:t>通过傅里叶变换捕捉全局特征，实现函数空间到函数空间的映射，突破传统方法在偏微分方程（</a:t>
            </a:r>
            <a:r>
              <a:rPr lang="en-US" altLang="zh-CN" sz="3600" dirty="0">
                <a:latin typeface="Arial" panose="020B0604020202020204" pitchFamily="34" charset="0"/>
                <a:ea typeface="宋体" panose="02010600030101010101" pitchFamily="2" charset="-122"/>
              </a:rPr>
              <a:t>PDE</a:t>
            </a:r>
            <a:r>
              <a:rPr lang="zh-CN" altLang="en-US" sz="3600" dirty="0">
                <a:latin typeface="Arial" panose="020B0604020202020204" pitchFamily="34" charset="0"/>
                <a:ea typeface="宋体" panose="02010600030101010101" pitchFamily="2" charset="-122"/>
              </a:rPr>
              <a:t>）求解、数据预测、信道建模中的效率</a:t>
            </a:r>
            <a:r>
              <a:rPr lang="en-US" altLang="zh-CN" sz="3600" dirty="0">
                <a:latin typeface="Arial" panose="020B0604020202020204" pitchFamily="34" charset="0"/>
                <a:ea typeface="宋体" panose="02010600030101010101" pitchFamily="2" charset="-122"/>
              </a:rPr>
              <a:t> / </a:t>
            </a:r>
            <a:r>
              <a:rPr lang="zh-CN" altLang="en-US" sz="3600" dirty="0">
                <a:latin typeface="Arial" panose="020B0604020202020204" pitchFamily="34" charset="0"/>
                <a:ea typeface="宋体" panose="02010600030101010101" pitchFamily="2" charset="-122"/>
              </a:rPr>
              <a:t>精度瓶颈，保持网格无关性，适配多尺度、非线性问题。</a:t>
            </a:r>
          </a:p>
        </p:txBody>
      </p:sp>
    </p:spTree>
    <p:extLst>
      <p:ext uri="{BB962C8B-B14F-4D97-AF65-F5344CB8AC3E}">
        <p14:creationId xmlns:p14="http://schemas.microsoft.com/office/powerpoint/2010/main" val="8371658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157A-14CE-9045-CC4D-EF62209423FB}"/>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700E293F-C9A0-38BF-A12F-ECA1DDDF97CA}"/>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2" name="标题 1">
            <a:extLst>
              <a:ext uri="{FF2B5EF4-FFF2-40B4-BE49-F238E27FC236}">
                <a16:creationId xmlns:a16="http://schemas.microsoft.com/office/drawing/2014/main" id="{E445AD8E-B3AF-13D2-DF80-A264957C242A}"/>
              </a:ext>
            </a:extLst>
          </p:cNvPr>
          <p:cNvSpPr txBox="1">
            <a:spLocks/>
          </p:cNvSpPr>
          <p:nvPr/>
        </p:nvSpPr>
        <p:spPr>
          <a:xfrm>
            <a:off x="3587394" y="1693250"/>
            <a:ext cx="5114049" cy="907776"/>
          </a:xfrm>
          <a:prstGeom prst="rect">
            <a:avLst/>
          </a:prstGeom>
          <a:ln/>
        </p:spPr>
        <p:txBody>
          <a:bodyPr anchor="ctr" anchorCtr="0"/>
          <a:lst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sz="3600" b="0" dirty="0">
                <a:solidFill>
                  <a:schemeClr val="tx1"/>
                </a:solidFill>
              </a:rPr>
              <a:t> </a:t>
            </a:r>
            <a:r>
              <a:rPr lang="zh-CN" altLang="en-US" sz="3600" b="0" dirty="0">
                <a:solidFill>
                  <a:schemeClr val="tx1"/>
                </a:solidFill>
              </a:rPr>
              <a:t>神经算子迭代更新公式</a:t>
            </a:r>
            <a:br>
              <a:rPr lang="zh-CN" altLang="en-US" sz="3600" b="0" dirty="0">
                <a:solidFill>
                  <a:schemeClr val="tx1"/>
                </a:solidFill>
              </a:rPr>
            </a:br>
            <a:br>
              <a:rPr lang="en-US" altLang="zh-CN" sz="3600" b="0" dirty="0">
                <a:solidFill>
                  <a:schemeClr val="tx1"/>
                </a:solidFill>
              </a:rPr>
            </a:br>
            <a:endParaRPr lang="en-US" altLang="zh-CN" sz="3600" b="0" dirty="0">
              <a:solidFill>
                <a:schemeClr val="tx1"/>
              </a:solidFill>
            </a:endParaRPr>
          </a:p>
        </p:txBody>
      </p:sp>
      <p:sp>
        <p:nvSpPr>
          <p:cNvPr id="4" name="内容占位符 2">
            <a:extLst>
              <a:ext uri="{FF2B5EF4-FFF2-40B4-BE49-F238E27FC236}">
                <a16:creationId xmlns:a16="http://schemas.microsoft.com/office/drawing/2014/main" id="{465AD96F-E471-380A-009B-90EB95052024}"/>
              </a:ext>
            </a:extLst>
          </p:cNvPr>
          <p:cNvSpPr txBox="1">
            <a:spLocks/>
          </p:cNvSpPr>
          <p:nvPr/>
        </p:nvSpPr>
        <p:spPr>
          <a:xfrm>
            <a:off x="2022474" y="3993166"/>
            <a:ext cx="8243888" cy="1808162"/>
          </a:xfrm>
          <a:prstGeom prst="rect">
            <a:avLst/>
          </a:prstGeom>
          <a:ln/>
        </p:spPr>
        <p:txBody>
          <a:bodyPr anchor="t" anchorCtr="0"/>
          <a:lstStyle>
            <a:lvl1pPr marL="357179" indent="-357179" algn="just" defTabSz="914377"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Font typeface="Wingdings 2" panose="05020102010507070707" pitchFamily="18" charset="2"/>
              <a:buNone/>
            </a:pPr>
            <a:r>
              <a:rPr lang="zh-CN" altLang="en-US" sz="3600" dirty="0">
                <a:solidFill>
                  <a:schemeClr val="tx1"/>
                </a:solidFill>
              </a:rPr>
              <a:t>核积分算子定义</a:t>
            </a:r>
          </a:p>
          <a:p>
            <a:pPr marL="0" indent="0" algn="ctr">
              <a:buFont typeface="Wingdings 2" panose="05020102010507070707" pitchFamily="18" charset="2"/>
              <a:buNone/>
            </a:pPr>
            <a:endParaRPr lang="en-US" altLang="zh-CN" sz="3600" dirty="0">
              <a:solidFill>
                <a:schemeClr val="tx1"/>
              </a:solidFill>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8FD57C1-3A0F-15C9-7517-174830377E96}"/>
                  </a:ext>
                </a:extLst>
              </p:cNvPr>
              <p:cNvSpPr txBox="1"/>
              <p:nvPr/>
            </p:nvSpPr>
            <p:spPr>
              <a:xfrm>
                <a:off x="1052070" y="2147138"/>
                <a:ext cx="10184698" cy="7176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r>
                            <a:rPr lang="en-US" altLang="zh-CN" sz="3600" i="1">
                              <a:latin typeface="Cambria Math" panose="02040503050406030204" pitchFamily="18" charset="0"/>
                            </a:rPr>
                            <m:t>+1</m:t>
                          </m:r>
                        </m:sub>
                      </m:sSub>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r>
                        <a:rPr lang="en-US" altLang="zh-CN" sz="3600" i="1">
                          <a:latin typeface="Cambria Math" panose="02040503050406030204" pitchFamily="18" charset="0"/>
                        </a:rPr>
                        <m:t>𝜎</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𝑊</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𝒦</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𝑎</m:t>
                                  </m:r>
                                  <m:r>
                                    <a:rPr lang="en-US" altLang="zh-CN" sz="3600" i="1">
                                      <a:latin typeface="Cambria Math" panose="02040503050406030204" pitchFamily="18" charset="0"/>
                                    </a:rPr>
                                    <m:t>;</m:t>
                                  </m:r>
                                  <m:r>
                                    <a:rPr lang="en-US" altLang="zh-CN" sz="3600" i="1">
                                      <a:latin typeface="Cambria Math" panose="02040503050406030204" pitchFamily="18" charset="0"/>
                                    </a:rPr>
                                    <m:t>𝜙</m:t>
                                  </m:r>
                                </m:e>
                              </m:d>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e>
                          </m:d>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e>
                      </m:d>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a:rPr lang="en-US" altLang="zh-CN" sz="3600" i="1">
                          <a:latin typeface="Cambria Math" panose="02040503050406030204" pitchFamily="18" charset="0"/>
                        </a:rPr>
                        <m:t>𝐷</m:t>
                      </m:r>
                    </m:oMath>
                  </m:oMathPara>
                </a14:m>
                <a:endParaRPr lang="zh-CN" altLang="en-US" sz="3600" dirty="0"/>
              </a:p>
            </p:txBody>
          </p:sp>
        </mc:Choice>
        <mc:Fallback>
          <p:sp>
            <p:nvSpPr>
              <p:cNvPr id="5" name="文本框 4">
                <a:extLst>
                  <a:ext uri="{FF2B5EF4-FFF2-40B4-BE49-F238E27FC236}">
                    <a16:creationId xmlns:a16="http://schemas.microsoft.com/office/drawing/2014/main" id="{18FD57C1-3A0F-15C9-7517-174830377E96}"/>
                  </a:ext>
                </a:extLst>
              </p:cNvPr>
              <p:cNvSpPr txBox="1">
                <a:spLocks noRot="1" noChangeAspect="1" noMove="1" noResize="1" noEditPoints="1" noAdjustHandles="1" noChangeArrowheads="1" noChangeShapeType="1" noTextEdit="1"/>
              </p:cNvSpPr>
              <p:nvPr/>
            </p:nvSpPr>
            <p:spPr>
              <a:xfrm>
                <a:off x="1052070" y="2147138"/>
                <a:ext cx="10184698" cy="7176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F0DE971-3B74-95B5-5AE6-C58914A1452E}"/>
                  </a:ext>
                </a:extLst>
              </p:cNvPr>
              <p:cNvSpPr txBox="1"/>
              <p:nvPr/>
            </p:nvSpPr>
            <p:spPr>
              <a:xfrm>
                <a:off x="0" y="4616534"/>
                <a:ext cx="11788227" cy="12250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sz="3600" i="1" smtClean="0">
                              <a:latin typeface="Cambria Math" panose="02040503050406030204" pitchFamily="18" charset="0"/>
                            </a:rPr>
                          </m:ctrlPr>
                        </m:dPr>
                        <m:e>
                          <m:r>
                            <a:rPr lang="en-US" altLang="zh-CN" sz="3600" i="1">
                              <a:latin typeface="Cambria Math" panose="02040503050406030204" pitchFamily="18" charset="0"/>
                            </a:rPr>
                            <m:t>𝒦</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𝑎</m:t>
                              </m:r>
                              <m:r>
                                <a:rPr lang="en-US" altLang="zh-CN" sz="3600" i="1">
                                  <a:latin typeface="Cambria Math" panose="02040503050406030204" pitchFamily="18" charset="0"/>
                                </a:rPr>
                                <m:t>;</m:t>
                              </m:r>
                              <m:r>
                                <a:rPr lang="en-US" altLang="zh-CN" sz="3600" i="1">
                                  <a:latin typeface="Cambria Math" panose="02040503050406030204" pitchFamily="18" charset="0"/>
                                </a:rPr>
                                <m:t>𝜙</m:t>
                              </m:r>
                            </m:e>
                          </m:d>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e>
                      </m:d>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nary>
                        <m:naryPr>
                          <m:supHide m:val="on"/>
                          <m:ctrlPr>
                            <a:rPr lang="en-US" altLang="zh-CN" sz="3600" i="1">
                              <a:latin typeface="Cambria Math" panose="02040503050406030204" pitchFamily="18" charset="0"/>
                            </a:rPr>
                          </m:ctrlPr>
                        </m:naryPr>
                        <m:sub>
                          <m:r>
                            <a:rPr lang="en-US" altLang="zh-CN" sz="3600" i="1">
                              <a:latin typeface="Cambria Math" panose="02040503050406030204" pitchFamily="18" charset="0"/>
                            </a:rPr>
                            <m:t>𝐷</m:t>
                          </m:r>
                        </m:sub>
                        <m:sup/>
                        <m:e>
                          <m:r>
                            <a:rPr lang="en-US" altLang="zh-CN" sz="3600" i="1">
                              <a:latin typeface="Cambria Math" panose="02040503050406030204" pitchFamily="18" charset="0"/>
                            </a:rPr>
                            <m:t>𝜅</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r>
                                <a:rPr lang="en-US" altLang="zh-CN" sz="3600" i="1">
                                  <a:latin typeface="Cambria Math" panose="02040503050406030204" pitchFamily="18" charset="0"/>
                                </a:rPr>
                                <m:t>,</m:t>
                              </m:r>
                              <m:r>
                                <a:rPr lang="en-US" altLang="zh-CN" sz="3600" i="1">
                                  <a:latin typeface="Cambria Math" panose="02040503050406030204" pitchFamily="18" charset="0"/>
                                </a:rPr>
                                <m:t>𝑦</m:t>
                              </m:r>
                              <m:r>
                                <a:rPr lang="en-US" altLang="zh-CN" sz="3600" i="1">
                                  <a:latin typeface="Cambria Math" panose="02040503050406030204" pitchFamily="18" charset="0"/>
                                </a:rPr>
                                <m:t>,</m:t>
                              </m:r>
                              <m:r>
                                <a:rPr lang="en-US" altLang="zh-CN" sz="3600" i="1">
                                  <a:latin typeface="Cambria Math" panose="02040503050406030204" pitchFamily="18" charset="0"/>
                                </a:rPr>
                                <m:t>𝑎</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r>
                                <a:rPr lang="en-US" altLang="zh-CN" sz="3600" i="1">
                                  <a:latin typeface="Cambria Math" panose="02040503050406030204" pitchFamily="18" charset="0"/>
                                </a:rPr>
                                <m:t>𝑎</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𝑦</m:t>
                                  </m:r>
                                </m:e>
                              </m:d>
                              <m:r>
                                <a:rPr lang="en-US" altLang="zh-CN" sz="3600" i="1">
                                  <a:latin typeface="Cambria Math" panose="02040503050406030204" pitchFamily="18" charset="0"/>
                                </a:rPr>
                                <m:t>;</m:t>
                              </m:r>
                              <m:r>
                                <a:rPr lang="en-US" altLang="zh-CN" sz="3600" i="1">
                                  <a:latin typeface="Cambria Math" panose="02040503050406030204" pitchFamily="18" charset="0"/>
                                </a:rPr>
                                <m:t>𝜙</m:t>
                              </m:r>
                            </m:e>
                          </m:d>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d>
                            <m:dPr>
                              <m:ctrlPr>
                                <a:rPr lang="en-US" altLang="zh-CN" sz="3600" i="1">
                                  <a:latin typeface="Cambria Math" panose="02040503050406030204" pitchFamily="18" charset="0"/>
                                </a:rPr>
                              </m:ctrlPr>
                            </m:dPr>
                            <m:e>
                              <m:r>
                                <a:rPr lang="en-US" altLang="zh-CN" sz="3600" i="1">
                                  <a:latin typeface="Cambria Math" panose="02040503050406030204" pitchFamily="18" charset="0"/>
                                </a:rPr>
                                <m:t>𝑦</m:t>
                              </m:r>
                            </m:e>
                          </m:d>
                          <m:r>
                            <m:rPr>
                              <m:nor/>
                            </m:rPr>
                            <a:rPr lang="en-US" altLang="zh-CN" sz="3600" i="0">
                              <a:latin typeface="Cambria Math" panose="02040503050406030204" pitchFamily="18" charset="0"/>
                            </a:rPr>
                            <m:t>d</m:t>
                          </m:r>
                        </m:e>
                      </m:nary>
                      <m:r>
                        <a:rPr lang="en-US" altLang="zh-CN" sz="3600" i="1">
                          <a:latin typeface="Cambria Math" panose="02040503050406030204" pitchFamily="18" charset="0"/>
                        </a:rPr>
                        <m:t>𝑦</m:t>
                      </m:r>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a:rPr lang="en-US" altLang="zh-CN" sz="3600" i="1">
                          <a:latin typeface="Cambria Math" panose="02040503050406030204" pitchFamily="18" charset="0"/>
                        </a:rPr>
                        <m:t>𝐷</m:t>
                      </m:r>
                    </m:oMath>
                  </m:oMathPara>
                </a14:m>
                <a:endParaRPr lang="zh-CN" altLang="en-US" sz="3600" dirty="0"/>
              </a:p>
            </p:txBody>
          </p:sp>
        </mc:Choice>
        <mc:Fallback>
          <p:sp>
            <p:nvSpPr>
              <p:cNvPr id="6" name="文本框 5">
                <a:extLst>
                  <a:ext uri="{FF2B5EF4-FFF2-40B4-BE49-F238E27FC236}">
                    <a16:creationId xmlns:a16="http://schemas.microsoft.com/office/drawing/2014/main" id="{EF0DE971-3B74-95B5-5AE6-C58914A1452E}"/>
                  </a:ext>
                </a:extLst>
              </p:cNvPr>
              <p:cNvSpPr txBox="1">
                <a:spLocks noRot="1" noChangeAspect="1" noMove="1" noResize="1" noEditPoints="1" noAdjustHandles="1" noChangeArrowheads="1" noChangeShapeType="1" noTextEdit="1"/>
              </p:cNvSpPr>
              <p:nvPr/>
            </p:nvSpPr>
            <p:spPr>
              <a:xfrm>
                <a:off x="0" y="4616534"/>
                <a:ext cx="11788227" cy="12250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179578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4188" y="622441"/>
            <a:ext cx="1528413" cy="1528413"/>
            <a:chOff x="1602769" y="143838"/>
            <a:chExt cx="1331936" cy="1331936"/>
          </a:xfrm>
        </p:grpSpPr>
        <p:sp>
          <p:nvSpPr>
            <p:cNvPr id="4" name="椭圆 3"/>
            <p:cNvSpPr/>
            <p:nvPr/>
          </p:nvSpPr>
          <p:spPr>
            <a:xfrm>
              <a:off x="1602769" y="143838"/>
              <a:ext cx="1331936" cy="1331936"/>
            </a:xfrm>
            <a:prstGeom prst="ellipse">
              <a:avLst/>
            </a:prstGeom>
            <a:solidFill>
              <a:schemeClr val="accent1">
                <a:lumMod val="100000"/>
              </a:schemeClr>
            </a:solidFill>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47" name="TextBox 146"/>
            <p:cNvSpPr txBox="1"/>
            <p:nvPr/>
          </p:nvSpPr>
          <p:spPr>
            <a:xfrm>
              <a:off x="1636832" y="651190"/>
              <a:ext cx="1263808" cy="277208"/>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zh-CN" sz="1467"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CONTENTS</a:t>
              </a:r>
              <a:endParaRPr kumimoji="0" lang="zh-CN" altLang="en-US" sz="1467"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sp>
        <p:nvSpPr>
          <p:cNvPr id="9" name="Freeform 5"/>
          <p:cNvSpPr>
            <a:spLocks/>
          </p:cNvSpPr>
          <p:nvPr/>
        </p:nvSpPr>
        <p:spPr bwMode="auto">
          <a:xfrm>
            <a:off x="3177" y="3514337"/>
            <a:ext cx="12188825" cy="1446568"/>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chemeClr val="accent1">
                <a:lumMod val="10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矩形 30"/>
          <p:cNvSpPr>
            <a:spLocks noChangeArrowheads="1"/>
          </p:cNvSpPr>
          <p:nvPr/>
        </p:nvSpPr>
        <p:spPr bwMode="auto">
          <a:xfrm>
            <a:off x="2192031" y="3545194"/>
            <a:ext cx="3094063"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r>
              <a:rPr kumimoji="0" lang="en-US" altLang="zh-CN"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rPr>
              <a:t>Introduction</a:t>
            </a:r>
            <a:endParaRPr kumimoji="0" lang="zh-CN" altLang="en-US"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endParaRPr>
          </a:p>
        </p:txBody>
      </p:sp>
      <p:sp>
        <p:nvSpPr>
          <p:cNvPr id="45" name="矩形 68"/>
          <p:cNvSpPr>
            <a:spLocks noChangeArrowheads="1"/>
          </p:cNvSpPr>
          <p:nvPr/>
        </p:nvSpPr>
        <p:spPr bwMode="auto">
          <a:xfrm>
            <a:off x="6646769" y="2474521"/>
            <a:ext cx="2756641"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r>
              <a:rPr kumimoji="0" lang="en-US" altLang="zh-CN"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rPr>
              <a:t>Application</a:t>
            </a:r>
            <a:endParaRPr kumimoji="0" lang="zh-CN" altLang="en-US"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endParaRPr>
          </a:p>
        </p:txBody>
      </p:sp>
      <p:sp>
        <p:nvSpPr>
          <p:cNvPr id="47" name="矩形 66"/>
          <p:cNvSpPr>
            <a:spLocks noChangeArrowheads="1"/>
          </p:cNvSpPr>
          <p:nvPr/>
        </p:nvSpPr>
        <p:spPr bwMode="auto">
          <a:xfrm>
            <a:off x="4535563" y="4842430"/>
            <a:ext cx="2700245"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r>
              <a:rPr kumimoji="0" lang="en-US" altLang="zh-CN"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rPr>
              <a:t>Method</a:t>
            </a:r>
            <a:endParaRPr kumimoji="0" lang="zh-CN" altLang="en-US"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endParaRPr>
          </a:p>
        </p:txBody>
      </p:sp>
      <p:sp>
        <p:nvSpPr>
          <p:cNvPr id="51" name="矩形 68"/>
          <p:cNvSpPr>
            <a:spLocks noChangeArrowheads="1"/>
          </p:cNvSpPr>
          <p:nvPr/>
        </p:nvSpPr>
        <p:spPr bwMode="auto">
          <a:xfrm>
            <a:off x="9040449" y="4638345"/>
            <a:ext cx="2651547"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itchFamily="34" charset="-122"/>
                <a:ea typeface="微软雅黑" pitchFamily="34" charset="-122"/>
                <a:cs typeface="+mn-cs"/>
                <a:sym typeface="微软雅黑" pitchFamily="34" charset="-122"/>
              </a:rPr>
              <a:t>相关建议与论文总结</a:t>
            </a:r>
          </a:p>
        </p:txBody>
      </p:sp>
      <p:grpSp>
        <p:nvGrpSpPr>
          <p:cNvPr id="52" name="组合 51"/>
          <p:cNvGrpSpPr/>
          <p:nvPr/>
        </p:nvGrpSpPr>
        <p:grpSpPr>
          <a:xfrm>
            <a:off x="3240691" y="4340316"/>
            <a:ext cx="999564" cy="1001764"/>
            <a:chOff x="3437020" y="2074814"/>
            <a:chExt cx="863676" cy="865577"/>
          </a:xfrm>
        </p:grpSpPr>
        <p:sp>
          <p:nvSpPr>
            <p:cNvPr id="53" name="椭圆 19"/>
            <p:cNvSpPr>
              <a:spLocks noChangeArrowheads="1"/>
            </p:cNvSpPr>
            <p:nvPr/>
          </p:nvSpPr>
          <p:spPr bwMode="auto">
            <a:xfrm>
              <a:off x="3437020" y="2074814"/>
              <a:ext cx="863676" cy="865577"/>
            </a:xfrm>
            <a:prstGeom prst="ellipse">
              <a:avLst/>
            </a:prstGeom>
            <a:solidFill>
              <a:schemeClr val="accent1">
                <a:lumMod val="100000"/>
              </a:schemeClr>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pic>
          <p:nvPicPr>
            <p:cNvPr id="54" name="图片 53"/>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596360" y="2243692"/>
              <a:ext cx="553608" cy="567096"/>
            </a:xfrm>
            <a:prstGeom prst="rect">
              <a:avLst/>
            </a:prstGeom>
          </p:spPr>
        </p:pic>
      </p:grpSp>
      <p:grpSp>
        <p:nvGrpSpPr>
          <p:cNvPr id="55" name="组合 54"/>
          <p:cNvGrpSpPr/>
          <p:nvPr/>
        </p:nvGrpSpPr>
        <p:grpSpPr>
          <a:xfrm>
            <a:off x="5316873" y="3634817"/>
            <a:ext cx="999564" cy="999925"/>
            <a:chOff x="3437020" y="3157655"/>
            <a:chExt cx="863676" cy="863988"/>
          </a:xfrm>
        </p:grpSpPr>
        <p:sp>
          <p:nvSpPr>
            <p:cNvPr id="56" name="椭圆 20"/>
            <p:cNvSpPr>
              <a:spLocks noChangeArrowheads="1"/>
            </p:cNvSpPr>
            <p:nvPr/>
          </p:nvSpPr>
          <p:spPr bwMode="auto">
            <a:xfrm>
              <a:off x="3437020" y="3157655"/>
              <a:ext cx="863676" cy="863988"/>
            </a:xfrm>
            <a:prstGeom prst="ellipse">
              <a:avLst/>
            </a:prstGeom>
            <a:solidFill>
              <a:schemeClr val="accent1">
                <a:lumMod val="100000"/>
              </a:schemeClr>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grpSp>
          <p:nvGrpSpPr>
            <p:cNvPr id="57" name="组合 56"/>
            <p:cNvGrpSpPr/>
            <p:nvPr/>
          </p:nvGrpSpPr>
          <p:grpSpPr>
            <a:xfrm>
              <a:off x="3603965" y="3301680"/>
              <a:ext cx="519264" cy="531742"/>
              <a:chOff x="9901114" y="2870043"/>
              <a:chExt cx="1094967" cy="1121279"/>
            </a:xfrm>
          </p:grpSpPr>
          <p:sp>
            <p:nvSpPr>
              <p:cNvPr id="58" name="Freeform 5"/>
              <p:cNvSpPr>
                <a:spLocks/>
              </p:cNvSpPr>
              <p:nvPr/>
            </p:nvSpPr>
            <p:spPr bwMode="auto">
              <a:xfrm>
                <a:off x="10585467" y="2870043"/>
                <a:ext cx="234963" cy="800500"/>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Freeform 6"/>
              <p:cNvSpPr>
                <a:spLocks/>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Freeform 7"/>
              <p:cNvSpPr>
                <a:spLocks/>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1" name="Freeform 8"/>
              <p:cNvSpPr>
                <a:spLocks/>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Freeform 9"/>
              <p:cNvSpPr>
                <a:spLocks noEditPoints="1"/>
              </p:cNvSpPr>
              <p:nvPr/>
            </p:nvSpPr>
            <p:spPr bwMode="auto">
              <a:xfrm>
                <a:off x="9901114" y="2953851"/>
                <a:ext cx="1094967" cy="1037471"/>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63" name="组合 62"/>
          <p:cNvGrpSpPr/>
          <p:nvPr/>
        </p:nvGrpSpPr>
        <p:grpSpPr>
          <a:xfrm>
            <a:off x="7529563" y="3147585"/>
            <a:ext cx="999564" cy="1001763"/>
            <a:chOff x="3437020" y="4201727"/>
            <a:chExt cx="863676" cy="865576"/>
          </a:xfrm>
        </p:grpSpPr>
        <p:sp>
          <p:nvSpPr>
            <p:cNvPr id="64" name="椭圆 21"/>
            <p:cNvSpPr>
              <a:spLocks noChangeArrowheads="1"/>
            </p:cNvSpPr>
            <p:nvPr/>
          </p:nvSpPr>
          <p:spPr bwMode="auto">
            <a:xfrm>
              <a:off x="3437020" y="4201727"/>
              <a:ext cx="863676" cy="865576"/>
            </a:xfrm>
            <a:prstGeom prst="ellipse">
              <a:avLst/>
            </a:prstGeom>
            <a:solidFill>
              <a:schemeClr val="accent1">
                <a:lumMod val="100000"/>
              </a:schemeClr>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grpSp>
          <p:nvGrpSpPr>
            <p:cNvPr id="65" name="Group 4"/>
            <p:cNvGrpSpPr>
              <a:grpSpLocks noChangeAspect="1"/>
            </p:cNvGrpSpPr>
            <p:nvPr/>
          </p:nvGrpSpPr>
          <p:grpSpPr bwMode="auto">
            <a:xfrm>
              <a:off x="3626902" y="4339091"/>
              <a:ext cx="476560" cy="578496"/>
              <a:chOff x="2694" y="1931"/>
              <a:chExt cx="374" cy="454"/>
            </a:xfrm>
            <a:solidFill>
              <a:schemeClr val="bg1"/>
            </a:solidFill>
          </p:grpSpPr>
          <p:sp>
            <p:nvSpPr>
              <p:cNvPr id="66"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7"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9"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0"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1"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2"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73" name="组合 72"/>
          <p:cNvGrpSpPr/>
          <p:nvPr/>
        </p:nvGrpSpPr>
        <p:grpSpPr>
          <a:xfrm>
            <a:off x="9858482" y="3379847"/>
            <a:ext cx="999564" cy="1001763"/>
            <a:chOff x="3437020" y="5246272"/>
            <a:chExt cx="863676" cy="865576"/>
          </a:xfrm>
        </p:grpSpPr>
        <p:sp>
          <p:nvSpPr>
            <p:cNvPr id="74" name="椭圆 21"/>
            <p:cNvSpPr>
              <a:spLocks noChangeArrowheads="1"/>
            </p:cNvSpPr>
            <p:nvPr/>
          </p:nvSpPr>
          <p:spPr bwMode="auto">
            <a:xfrm>
              <a:off x="3437020" y="5246272"/>
              <a:ext cx="863676" cy="865576"/>
            </a:xfrm>
            <a:prstGeom prst="ellipse">
              <a:avLst/>
            </a:prstGeom>
            <a:solidFill>
              <a:schemeClr val="accent1">
                <a:lumMod val="100000"/>
              </a:schemeClr>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75"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B31E6BDB-93A3-9E6D-BD05-1241CD7C2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297" y="294429"/>
            <a:ext cx="1951030" cy="328012"/>
          </a:xfrm>
          <a:prstGeom prst="rect">
            <a:avLst/>
          </a:prstGeom>
        </p:spPr>
      </p:pic>
    </p:spTree>
    <p:extLst>
      <p:ext uri="{BB962C8B-B14F-4D97-AF65-F5344CB8AC3E}">
        <p14:creationId xmlns:p14="http://schemas.microsoft.com/office/powerpoint/2010/main" val="171033244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433C-6EA7-023B-5733-DE177EE24DCA}"/>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9C2B986E-71D9-5773-EAFB-95B652516A17}"/>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标题 1">
            <a:extLst>
              <a:ext uri="{FF2B5EF4-FFF2-40B4-BE49-F238E27FC236}">
                <a16:creationId xmlns:a16="http://schemas.microsoft.com/office/drawing/2014/main" id="{6E2ABDEE-3AFE-6290-9186-0C3F4B608E49}"/>
              </a:ext>
            </a:extLst>
          </p:cNvPr>
          <p:cNvSpPr txBox="1">
            <a:spLocks/>
          </p:cNvSpPr>
          <p:nvPr/>
        </p:nvSpPr>
        <p:spPr>
          <a:xfrm>
            <a:off x="4462477" y="904857"/>
            <a:ext cx="3468413" cy="1143000"/>
          </a:xfrm>
          <a:prstGeom prst="rect">
            <a:avLst/>
          </a:prstGeom>
        </p:spPr>
        <p:txBody>
          <a:bodyPr/>
          <a:lst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sz="3600" b="0" dirty="0">
                <a:solidFill>
                  <a:schemeClr val="tx1"/>
                </a:solidFill>
              </a:rPr>
              <a:t>傅里叶积分算子</a:t>
            </a:r>
          </a:p>
        </p:txBody>
      </p:sp>
      <p:sp>
        <p:nvSpPr>
          <p:cNvPr id="7" name="文本框 6">
            <a:extLst>
              <a:ext uri="{FF2B5EF4-FFF2-40B4-BE49-F238E27FC236}">
                <a16:creationId xmlns:a16="http://schemas.microsoft.com/office/drawing/2014/main" id="{0A5E179D-A9A8-3356-E876-57C8EF883256}"/>
              </a:ext>
            </a:extLst>
          </p:cNvPr>
          <p:cNvSpPr txBox="1"/>
          <p:nvPr/>
        </p:nvSpPr>
        <p:spPr>
          <a:xfrm>
            <a:off x="2684058" y="2923022"/>
            <a:ext cx="6823881" cy="646331"/>
          </a:xfrm>
          <a:prstGeom prst="rect">
            <a:avLst/>
          </a:prstGeom>
          <a:noFill/>
        </p:spPr>
        <p:txBody>
          <a:bodyPr wrap="square" rtlCol="0" anchor="t">
            <a:spAutoFit/>
          </a:bodyPr>
          <a:lstStyle/>
          <a:p>
            <a:pPr marL="0" indent="0" algn="ctr">
              <a:buNone/>
            </a:pPr>
            <a:r>
              <a:rPr lang="en-US" altLang="zh-CN" sz="3600" dirty="0"/>
              <a:t> </a:t>
            </a:r>
            <a:r>
              <a:rPr lang="zh-CN" altLang="en-US" sz="3600" dirty="0"/>
              <a:t>频域乘法细节</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F4BC04B-00D4-AC02-2D5D-557CE3AE1554}"/>
                  </a:ext>
                </a:extLst>
              </p:cNvPr>
              <p:cNvSpPr txBox="1"/>
              <p:nvPr/>
            </p:nvSpPr>
            <p:spPr>
              <a:xfrm>
                <a:off x="-2148" y="5217595"/>
                <a:ext cx="12397664" cy="655320"/>
              </a:xfrm>
              <a:prstGeom prst="rect">
                <a:avLst/>
              </a:prstGeom>
              <a:noFill/>
            </p:spPr>
            <p:txBody>
              <a:bodyPr wrap="square" rtlCol="0">
                <a:noAutofit/>
              </a:bodyPr>
              <a:lstStyle/>
              <a:p>
                <a:r>
                  <a:rPr lang="zh-CN" altLang="en-US" sz="3600" dirty="0"/>
                  <a:t>说明：</a:t>
                </a:r>
                <a14:m>
                  <m:oMath xmlns:m="http://schemas.openxmlformats.org/officeDocument/2006/math">
                    <m:sSub>
                      <m:sSubPr>
                        <m:ctrlPr>
                          <a:rPr lang="en-US" altLang="zh-CN" sz="3600" i="1" smtClean="0">
                            <a:latin typeface="Cambria Math" panose="02040503050406030204" pitchFamily="18" charset="0"/>
                          </a:rPr>
                        </m:ctrlPr>
                      </m:sSubPr>
                      <m:e>
                        <m:r>
                          <a:rPr lang="en-US" altLang="zh-CN" sz="3600" i="1">
                            <a:latin typeface="Cambria Math" panose="02040503050406030204" pitchFamily="18" charset="0"/>
                          </a:rPr>
                          <m:t>𝑘</m:t>
                        </m:r>
                      </m:e>
                      <m:sub>
                        <m:r>
                          <a:rPr lang="en-US" altLang="zh-CN" sz="3600" i="1">
                            <a:latin typeface="Cambria Math" panose="02040503050406030204" pitchFamily="18" charset="0"/>
                          </a:rPr>
                          <m:t>𝑚𝑎𝑥</m:t>
                        </m:r>
                      </m:sub>
                    </m:sSub>
                  </m:oMath>
                </a14:m>
                <a:r>
                  <a:rPr lang="zh-CN" altLang="en-US" sz="3600" dirty="0"/>
                  <a:t>为截断的最大频域模态数，</a:t>
                </a:r>
                <a14:m>
                  <m:oMath xmlns:m="http://schemas.openxmlformats.org/officeDocument/2006/math">
                    <m:r>
                      <a:rPr lang="en-US" altLang="zh-CN" sz="3600" i="1" smtClean="0">
                        <a:latin typeface="Cambria Math" panose="02040503050406030204" pitchFamily="18" charset="0"/>
                      </a:rPr>
                      <m:t>𝑅</m:t>
                    </m:r>
                    <m:r>
                      <a:rPr lang="en-US" altLang="zh-CN" sz="3600" i="1" smtClean="0">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𝐶</m:t>
                        </m:r>
                      </m:e>
                      <m:sup>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𝑘</m:t>
                            </m:r>
                          </m:e>
                          <m:sub>
                            <m:r>
                              <a:rPr lang="en-US" altLang="zh-CN" sz="3600" i="1">
                                <a:latin typeface="Cambria Math" panose="02040503050406030204" pitchFamily="18" charset="0"/>
                              </a:rPr>
                              <m:t>𝑚𝑎𝑥</m:t>
                            </m:r>
                          </m:sub>
                        </m:sSub>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𝑑</m:t>
                            </m:r>
                          </m:e>
                          <m:sub>
                            <m:r>
                              <a:rPr lang="en-US" altLang="zh-CN" sz="3600" i="1">
                                <a:latin typeface="Cambria Math" panose="02040503050406030204" pitchFamily="18" charset="0"/>
                              </a:rPr>
                              <m:t>𝑣</m:t>
                            </m:r>
                          </m:sub>
                        </m:sSub>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𝑑</m:t>
                            </m:r>
                          </m:e>
                          <m:sub>
                            <m:r>
                              <a:rPr lang="en-US" altLang="zh-CN" sz="3600" i="1">
                                <a:latin typeface="Cambria Math" panose="02040503050406030204" pitchFamily="18" charset="0"/>
                              </a:rPr>
                              <m:t>𝑣</m:t>
                            </m:r>
                          </m:sub>
                        </m:sSub>
                      </m:sup>
                    </m:sSup>
                  </m:oMath>
                </a14:m>
                <a:r>
                  <a:rPr lang="zh-CN" altLang="en-US" sz="3600" dirty="0"/>
                  <a:t>为频域权重张量。</a:t>
                </a:r>
              </a:p>
            </p:txBody>
          </p:sp>
        </mc:Choice>
        <mc:Fallback>
          <p:sp>
            <p:nvSpPr>
              <p:cNvPr id="8" name="文本框 7">
                <a:extLst>
                  <a:ext uri="{FF2B5EF4-FFF2-40B4-BE49-F238E27FC236}">
                    <a16:creationId xmlns:a16="http://schemas.microsoft.com/office/drawing/2014/main" id="{4F4BC04B-00D4-AC02-2D5D-557CE3AE1554}"/>
                  </a:ext>
                </a:extLst>
              </p:cNvPr>
              <p:cNvSpPr txBox="1">
                <a:spLocks noRot="1" noChangeAspect="1" noMove="1" noResize="1" noEditPoints="1" noAdjustHandles="1" noChangeArrowheads="1" noChangeShapeType="1" noTextEdit="1"/>
              </p:cNvSpPr>
              <p:nvPr/>
            </p:nvSpPr>
            <p:spPr>
              <a:xfrm>
                <a:off x="-2148" y="5217595"/>
                <a:ext cx="12397664" cy="655320"/>
              </a:xfrm>
              <a:prstGeom prst="rect">
                <a:avLst/>
              </a:prstGeom>
              <a:blipFill>
                <a:blip r:embed="rId3"/>
                <a:stretch>
                  <a:fillRect l="-1525" t="-13084" b="-1196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FC4E5A24-683C-F470-A913-4904E22F7AD7}"/>
                  </a:ext>
                </a:extLst>
              </p:cNvPr>
              <p:cNvSpPr txBox="1"/>
              <p:nvPr/>
            </p:nvSpPr>
            <p:spPr>
              <a:xfrm>
                <a:off x="-14963" y="1614787"/>
                <a:ext cx="12192000" cy="9214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3600" i="1" smtClean="0">
                              <a:latin typeface="Cambria Math" panose="02040503050406030204" pitchFamily="18" charset="0"/>
                            </a:rPr>
                          </m:ctrlPr>
                        </m:dPr>
                        <m:e>
                          <m:r>
                            <a:rPr lang="en-US" altLang="zh-CN" sz="3600" i="1">
                              <a:latin typeface="Cambria Math" panose="02040503050406030204" pitchFamily="18" charset="0"/>
                            </a:rPr>
                            <m:t>𝒦</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𝜙</m:t>
                              </m:r>
                            </m:e>
                          </m:d>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e>
                      </m:d>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ℱ</m:t>
                          </m:r>
                        </m:e>
                        <m:sup>
                          <m:r>
                            <a:rPr lang="en-US" altLang="zh-CN" sz="3600" i="1">
                              <a:latin typeface="Cambria Math" panose="02040503050406030204" pitchFamily="18" charset="0"/>
                            </a:rPr>
                            <m:t>−1</m:t>
                          </m:r>
                        </m:sup>
                      </m:sSup>
                      <m:d>
                        <m:dPr>
                          <m:ctrlPr>
                            <a:rPr lang="en-US" altLang="zh-CN" sz="3600" i="1">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𝑅</m:t>
                              </m:r>
                            </m:e>
                            <m:sub>
                              <m:r>
                                <a:rPr lang="en-US" altLang="zh-CN" sz="3600" i="1">
                                  <a:latin typeface="Cambria Math" panose="02040503050406030204" pitchFamily="18" charset="0"/>
                                </a:rPr>
                                <m:t>𝜙</m:t>
                              </m:r>
                            </m:sub>
                          </m:sSub>
                          <m:r>
                            <a:rPr lang="en-US" altLang="zh-CN" sz="3600" i="1">
                              <a:latin typeface="Cambria Math" panose="02040503050406030204" pitchFamily="18" charset="0"/>
                            </a:rPr>
                            <m:t>⋅</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ℱ</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𝑣</m:t>
                                  </m:r>
                                </m:e>
                                <m:sub>
                                  <m:r>
                                    <a:rPr lang="en-US" altLang="zh-CN" sz="3600" i="1">
                                      <a:latin typeface="Cambria Math" panose="02040503050406030204" pitchFamily="18" charset="0"/>
                                    </a:rPr>
                                    <m:t>𝑡</m:t>
                                  </m:r>
                                </m:sub>
                              </m:sSub>
                            </m:e>
                          </m:d>
                        </m:e>
                      </m:d>
                      <m:d>
                        <m:dPr>
                          <m:ctrlPr>
                            <a:rPr lang="en-US" altLang="zh-CN" sz="3600" i="1">
                              <a:latin typeface="Cambria Math" panose="02040503050406030204" pitchFamily="18" charset="0"/>
                            </a:rPr>
                          </m:ctrlPr>
                        </m:dPr>
                        <m:e>
                          <m:r>
                            <a:rPr lang="en-US" altLang="zh-CN" sz="3600" i="1">
                              <a:latin typeface="Cambria Math" panose="02040503050406030204" pitchFamily="18" charset="0"/>
                            </a:rPr>
                            <m:t>𝑥</m:t>
                          </m:r>
                        </m:e>
                      </m:d>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a:rPr lang="en-US" altLang="zh-CN" sz="3600" i="1">
                          <a:latin typeface="Cambria Math" panose="02040503050406030204" pitchFamily="18" charset="0"/>
                        </a:rPr>
                        <m:t>𝐷</m:t>
                      </m:r>
                    </m:oMath>
                  </m:oMathPara>
                </a14:m>
                <a:endParaRPr lang="zh-CN" altLang="en-US" sz="3600" dirty="0"/>
              </a:p>
            </p:txBody>
          </p:sp>
        </mc:Choice>
        <mc:Fallback>
          <p:sp>
            <p:nvSpPr>
              <p:cNvPr id="9" name="文本框 8">
                <a:extLst>
                  <a:ext uri="{FF2B5EF4-FFF2-40B4-BE49-F238E27FC236}">
                    <a16:creationId xmlns:a16="http://schemas.microsoft.com/office/drawing/2014/main" id="{FC4E5A24-683C-F470-A913-4904E22F7AD7}"/>
                  </a:ext>
                </a:extLst>
              </p:cNvPr>
              <p:cNvSpPr txBox="1">
                <a:spLocks noRot="1" noChangeAspect="1" noMove="1" noResize="1" noEditPoints="1" noAdjustHandles="1" noChangeArrowheads="1" noChangeShapeType="1" noTextEdit="1"/>
              </p:cNvSpPr>
              <p:nvPr/>
            </p:nvSpPr>
            <p:spPr>
              <a:xfrm>
                <a:off x="-14963" y="1614787"/>
                <a:ext cx="12192000" cy="9214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20D30597-01FE-BDFC-D0F4-807183F91274}"/>
                  </a:ext>
                </a:extLst>
              </p:cNvPr>
              <p:cNvSpPr txBox="1"/>
              <p:nvPr/>
            </p:nvSpPr>
            <p:spPr>
              <a:xfrm>
                <a:off x="-102832" y="3459450"/>
                <a:ext cx="12397663" cy="172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d>
                            <m:dPr>
                              <m:ctrlPr>
                                <a:rPr lang="en-US" altLang="zh-CN" sz="3600" i="1" smtClean="0">
                                  <a:latin typeface="Cambria Math" panose="02040503050406030204" pitchFamily="18" charset="0"/>
                                </a:rPr>
                              </m:ctrlPr>
                            </m:dPr>
                            <m:e>
                              <m:r>
                                <a:rPr lang="en-US" altLang="zh-CN" sz="3600" i="1" smtClean="0">
                                  <a:latin typeface="Cambria Math" panose="02040503050406030204" pitchFamily="18" charset="0"/>
                                </a:rPr>
                                <m:t>𝑅</m:t>
                              </m:r>
                              <m:r>
                                <a:rPr lang="en-US" altLang="zh-CN" sz="3600" i="1" smtClean="0">
                                  <a:latin typeface="Cambria Math" panose="02040503050406030204" pitchFamily="18" charset="0"/>
                                </a:rPr>
                                <m:t>⋅</m:t>
                              </m:r>
                              <m:d>
                                <m:dPr>
                                  <m:ctrlPr>
                                    <a:rPr lang="en-US" altLang="zh-CN" sz="3600" i="1" smtClean="0">
                                      <a:latin typeface="Cambria Math" panose="02040503050406030204" pitchFamily="18" charset="0"/>
                                    </a:rPr>
                                  </m:ctrlPr>
                                </m:dPr>
                                <m:e>
                                  <m:r>
                                    <a:rPr lang="en-US" altLang="zh-CN" sz="3600" i="1" smtClean="0">
                                      <a:latin typeface="Cambria Math" panose="02040503050406030204" pitchFamily="18" charset="0"/>
                                    </a:rPr>
                                    <m:t>ℱ</m:t>
                                  </m:r>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𝑣</m:t>
                                      </m:r>
                                    </m:e>
                                    <m:sub>
                                      <m:r>
                                        <a:rPr lang="en-US" altLang="zh-CN" sz="3600" i="1" smtClean="0">
                                          <a:latin typeface="Cambria Math" panose="02040503050406030204" pitchFamily="18" charset="0"/>
                                        </a:rPr>
                                        <m:t>𝑡</m:t>
                                      </m:r>
                                    </m:sub>
                                  </m:sSub>
                                </m:e>
                              </m:d>
                            </m:e>
                          </m:d>
                        </m:e>
                        <m:sub>
                          <m:r>
                            <a:rPr lang="en-US" altLang="zh-CN" sz="3600" i="1" smtClean="0">
                              <a:latin typeface="Cambria Math" panose="02040503050406030204" pitchFamily="18" charset="0"/>
                            </a:rPr>
                            <m:t>𝑘</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𝑙</m:t>
                          </m:r>
                        </m:sub>
                      </m:sSub>
                      <m:r>
                        <a:rPr lang="en-US" altLang="zh-CN" sz="3600" i="1" smtClean="0">
                          <a:latin typeface="Cambria Math" panose="02040503050406030204" pitchFamily="18" charset="0"/>
                        </a:rPr>
                        <m:t>=</m:t>
                      </m:r>
                      <m:nary>
                        <m:naryPr>
                          <m:chr m:val="∑"/>
                          <m:ctrlPr>
                            <a:rPr lang="en-US" altLang="zh-CN" sz="3600" i="1" smtClean="0">
                              <a:latin typeface="Cambria Math" panose="02040503050406030204" pitchFamily="18" charset="0"/>
                            </a:rPr>
                          </m:ctrlPr>
                        </m:naryPr>
                        <m:sub>
                          <m:r>
                            <a:rPr lang="en-US" altLang="zh-CN" sz="3600" i="1" smtClean="0">
                              <a:latin typeface="Cambria Math" panose="02040503050406030204" pitchFamily="18" charset="0"/>
                            </a:rPr>
                            <m:t>𝑗</m:t>
                          </m:r>
                          <m:r>
                            <a:rPr lang="en-US" altLang="zh-CN" sz="3600" i="1" smtClean="0">
                              <a:latin typeface="Cambria Math" panose="02040503050406030204" pitchFamily="18" charset="0"/>
                            </a:rPr>
                            <m:t>=1</m:t>
                          </m:r>
                        </m:sub>
                        <m:sup>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𝑑</m:t>
                              </m:r>
                            </m:e>
                            <m:sub>
                              <m:r>
                                <a:rPr lang="en-US" altLang="zh-CN" sz="3600" i="1" smtClean="0">
                                  <a:latin typeface="Cambria Math" panose="02040503050406030204" pitchFamily="18" charset="0"/>
                                </a:rPr>
                                <m:t>𝑣</m:t>
                              </m:r>
                            </m:sub>
                          </m:sSub>
                        </m:sup>
                        <m:e>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𝑅</m:t>
                              </m:r>
                            </m:e>
                            <m:sub>
                              <m:r>
                                <a:rPr lang="en-US" altLang="zh-CN" sz="3600" i="1" smtClean="0">
                                  <a:latin typeface="Cambria Math" panose="02040503050406030204" pitchFamily="18" charset="0"/>
                                </a:rPr>
                                <m:t>𝑘</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𝑙</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𝑗</m:t>
                              </m:r>
                            </m:sub>
                          </m:sSub>
                          <m:sSub>
                            <m:sSubPr>
                              <m:ctrlPr>
                                <a:rPr lang="en-US" altLang="zh-CN" sz="3600" i="1" smtClean="0">
                                  <a:latin typeface="Cambria Math" panose="02040503050406030204" pitchFamily="18" charset="0"/>
                                </a:rPr>
                              </m:ctrlPr>
                            </m:sSubPr>
                            <m:e>
                              <m:d>
                                <m:dPr>
                                  <m:ctrlPr>
                                    <a:rPr lang="en-US" altLang="zh-CN" sz="3600" i="1" smtClean="0">
                                      <a:latin typeface="Cambria Math" panose="02040503050406030204" pitchFamily="18" charset="0"/>
                                    </a:rPr>
                                  </m:ctrlPr>
                                </m:dPr>
                                <m:e>
                                  <m:r>
                                    <a:rPr lang="en-US" altLang="zh-CN" sz="3600" i="1" smtClean="0">
                                      <a:latin typeface="Cambria Math" panose="02040503050406030204" pitchFamily="18" charset="0"/>
                                    </a:rPr>
                                    <m:t>ℱ</m:t>
                                  </m:r>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𝑣</m:t>
                                      </m:r>
                                    </m:e>
                                    <m:sub>
                                      <m:r>
                                        <a:rPr lang="en-US" altLang="zh-CN" sz="3600" i="1" smtClean="0">
                                          <a:latin typeface="Cambria Math" panose="02040503050406030204" pitchFamily="18" charset="0"/>
                                        </a:rPr>
                                        <m:t>𝑡</m:t>
                                      </m:r>
                                    </m:sub>
                                  </m:sSub>
                                </m:e>
                              </m:d>
                            </m:e>
                            <m:sub>
                              <m:r>
                                <a:rPr lang="en-US" altLang="zh-CN" sz="3600" i="1" smtClean="0">
                                  <a:latin typeface="Cambria Math" panose="02040503050406030204" pitchFamily="18" charset="0"/>
                                </a:rPr>
                                <m:t>𝑘</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𝑗</m:t>
                              </m:r>
                            </m:sub>
                          </m:sSub>
                        </m:e>
                      </m:nary>
                      <m:r>
                        <a:rPr lang="en-US" altLang="zh-CN" sz="3600" i="1" smtClean="0">
                          <a:latin typeface="Cambria Math" panose="02040503050406030204" pitchFamily="18" charset="0"/>
                        </a:rPr>
                        <m:t>,</m:t>
                      </m:r>
                      <m:r>
                        <a:rPr lang="en-US" altLang="zh-CN" sz="3600" i="1" smtClean="0">
                          <a:latin typeface="Cambria Math" panose="02040503050406030204" pitchFamily="18" charset="0"/>
                        </a:rPr>
                        <m:t>𝑘</m:t>
                      </m:r>
                      <m:r>
                        <a:rPr lang="en-US" altLang="zh-CN" sz="3600" i="1" smtClean="0">
                          <a:latin typeface="Cambria Math" panose="02040503050406030204" pitchFamily="18" charset="0"/>
                        </a:rPr>
                        <m:t>=1,⋯,</m:t>
                      </m:r>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𝑘</m:t>
                          </m:r>
                        </m:e>
                        <m:sub>
                          <m:r>
                            <a:rPr lang="en-US" altLang="zh-CN" sz="3600" i="1" smtClean="0">
                              <a:latin typeface="Cambria Math" panose="02040503050406030204" pitchFamily="18" charset="0"/>
                            </a:rPr>
                            <m:t>𝑚𝑎𝑥</m:t>
                          </m:r>
                        </m:sub>
                      </m:sSub>
                      <m:r>
                        <a:rPr lang="en-US" altLang="zh-CN" sz="3600" i="1" smtClean="0">
                          <a:latin typeface="Cambria Math" panose="02040503050406030204" pitchFamily="18" charset="0"/>
                        </a:rPr>
                        <m:t>,</m:t>
                      </m:r>
                      <m:r>
                        <a:rPr lang="en-US" altLang="zh-CN" sz="3600" i="1" smtClean="0">
                          <a:latin typeface="Cambria Math" panose="02040503050406030204" pitchFamily="18" charset="0"/>
                        </a:rPr>
                        <m:t>𝑗</m:t>
                      </m:r>
                      <m:r>
                        <a:rPr lang="en-US" altLang="zh-CN" sz="3600" i="1" smtClean="0">
                          <a:latin typeface="Cambria Math" panose="02040503050406030204" pitchFamily="18" charset="0"/>
                        </a:rPr>
                        <m:t>=1,⋯,</m:t>
                      </m:r>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rPr>
                            <m:t>𝑑</m:t>
                          </m:r>
                        </m:e>
                        <m:sub>
                          <m:r>
                            <a:rPr lang="en-US" altLang="zh-CN" sz="3600" i="1" smtClean="0">
                              <a:latin typeface="Cambria Math" panose="02040503050406030204" pitchFamily="18" charset="0"/>
                            </a:rPr>
                            <m:t>𝑣</m:t>
                          </m:r>
                        </m:sub>
                      </m:sSub>
                    </m:oMath>
                  </m:oMathPara>
                </a14:m>
                <a:endParaRPr lang="zh-CN" altLang="en-US" sz="3600" dirty="0"/>
              </a:p>
            </p:txBody>
          </p:sp>
        </mc:Choice>
        <mc:Fallback>
          <p:sp>
            <p:nvSpPr>
              <p:cNvPr id="10" name="文本框 9">
                <a:extLst>
                  <a:ext uri="{FF2B5EF4-FFF2-40B4-BE49-F238E27FC236}">
                    <a16:creationId xmlns:a16="http://schemas.microsoft.com/office/drawing/2014/main" id="{20D30597-01FE-BDFC-D0F4-807183F91274}"/>
                  </a:ext>
                </a:extLst>
              </p:cNvPr>
              <p:cNvSpPr txBox="1">
                <a:spLocks noRot="1" noChangeAspect="1" noMove="1" noResize="1" noEditPoints="1" noAdjustHandles="1" noChangeArrowheads="1" noChangeShapeType="1" noTextEdit="1"/>
              </p:cNvSpPr>
              <p:nvPr/>
            </p:nvSpPr>
            <p:spPr>
              <a:xfrm>
                <a:off x="-102832" y="3459450"/>
                <a:ext cx="12397663" cy="172393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277843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CD3B6-99B8-DB00-3F1C-A4FECB6C20F9}"/>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D6598FF1-3916-7E39-557C-8C88A57CDF3F}"/>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pic>
        <p:nvPicPr>
          <p:cNvPr id="2" name="图片 1" descr="手机屏幕的截图&#10;&#10;AI 生成的内容可能不正确。">
            <a:extLst>
              <a:ext uri="{FF2B5EF4-FFF2-40B4-BE49-F238E27FC236}">
                <a16:creationId xmlns:a16="http://schemas.microsoft.com/office/drawing/2014/main" id="{E3C44D1D-367D-7FCC-9BAC-DB715678E398}"/>
              </a:ext>
            </a:extLst>
          </p:cNvPr>
          <p:cNvPicPr/>
          <p:nvPr/>
        </p:nvPicPr>
        <p:blipFill>
          <a:blip r:embed="rId3"/>
          <a:stretch>
            <a:fillRect/>
          </a:stretch>
        </p:blipFill>
        <p:spPr>
          <a:xfrm>
            <a:off x="3876366" y="2283310"/>
            <a:ext cx="5111929" cy="2447966"/>
          </a:xfrm>
          <a:prstGeom prst="rect">
            <a:avLst/>
          </a:prstGeom>
        </p:spPr>
      </p:pic>
      <p:pic>
        <p:nvPicPr>
          <p:cNvPr id="4" name="图片 3">
            <a:extLst>
              <a:ext uri="{FF2B5EF4-FFF2-40B4-BE49-F238E27FC236}">
                <a16:creationId xmlns:a16="http://schemas.microsoft.com/office/drawing/2014/main" id="{FFED597A-2F3F-2C40-CC36-78D69E22CD60}"/>
              </a:ext>
            </a:extLst>
          </p:cNvPr>
          <p:cNvPicPr>
            <a:picLocks noChangeAspect="1"/>
          </p:cNvPicPr>
          <p:nvPr/>
        </p:nvPicPr>
        <p:blipFill>
          <a:blip r:embed="rId4"/>
          <a:stretch>
            <a:fillRect/>
          </a:stretch>
        </p:blipFill>
        <p:spPr>
          <a:xfrm>
            <a:off x="3480372" y="2355309"/>
            <a:ext cx="6355774" cy="2303968"/>
          </a:xfrm>
          <a:prstGeom prst="rect">
            <a:avLst/>
          </a:prstGeom>
        </p:spPr>
      </p:pic>
      <p:pic>
        <p:nvPicPr>
          <p:cNvPr id="5" name="图片 4" descr="图形用户界面&#10;&#10;AI 生成的内容可能不正确。">
            <a:extLst>
              <a:ext uri="{FF2B5EF4-FFF2-40B4-BE49-F238E27FC236}">
                <a16:creationId xmlns:a16="http://schemas.microsoft.com/office/drawing/2014/main" id="{1DC9FD58-0D16-E432-E570-96393AE024FC}"/>
              </a:ext>
            </a:extLst>
          </p:cNvPr>
          <p:cNvPicPr>
            <a:picLocks noChangeAspect="1"/>
          </p:cNvPicPr>
          <p:nvPr/>
        </p:nvPicPr>
        <p:blipFill>
          <a:blip r:embed="rId5"/>
          <a:stretch>
            <a:fillRect/>
          </a:stretch>
        </p:blipFill>
        <p:spPr>
          <a:xfrm>
            <a:off x="3084376" y="2007464"/>
            <a:ext cx="6695907" cy="3431652"/>
          </a:xfrm>
          <a:prstGeom prst="rect">
            <a:avLst/>
          </a:prstGeom>
        </p:spPr>
      </p:pic>
      <p:pic>
        <p:nvPicPr>
          <p:cNvPr id="6" name="图片 5" descr="图形用户界面, 应用程序&#10;&#10;AI 生成的内容可能不正确。">
            <a:extLst>
              <a:ext uri="{FF2B5EF4-FFF2-40B4-BE49-F238E27FC236}">
                <a16:creationId xmlns:a16="http://schemas.microsoft.com/office/drawing/2014/main" id="{39615340-C869-D61A-BC6C-B08530E52327}"/>
              </a:ext>
            </a:extLst>
          </p:cNvPr>
          <p:cNvPicPr>
            <a:picLocks noChangeAspect="1"/>
          </p:cNvPicPr>
          <p:nvPr/>
        </p:nvPicPr>
        <p:blipFill>
          <a:blip r:embed="rId6"/>
          <a:stretch>
            <a:fillRect/>
          </a:stretch>
        </p:blipFill>
        <p:spPr>
          <a:xfrm>
            <a:off x="3004846" y="555334"/>
            <a:ext cx="6859767" cy="5590710"/>
          </a:xfrm>
          <a:prstGeom prst="rect">
            <a:avLst/>
          </a:prstGeom>
        </p:spPr>
      </p:pic>
    </p:spTree>
    <p:extLst>
      <p:ext uri="{BB962C8B-B14F-4D97-AF65-F5344CB8AC3E}">
        <p14:creationId xmlns:p14="http://schemas.microsoft.com/office/powerpoint/2010/main" val="24984866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BAE36-A27C-3DC5-3BF6-D8FD7AC74BDB}"/>
            </a:ext>
          </a:extLst>
        </p:cNvPr>
        <p:cNvGrpSpPr/>
        <p:nvPr/>
      </p:nvGrpSpPr>
      <p:grpSpPr>
        <a:xfrm>
          <a:off x="0" y="0"/>
          <a:ext cx="0" cy="0"/>
          <a:chOff x="0" y="0"/>
          <a:chExt cx="0" cy="0"/>
        </a:xfrm>
      </p:grpSpPr>
      <p:sp>
        <p:nvSpPr>
          <p:cNvPr id="35" name="梯形 34">
            <a:extLst>
              <a:ext uri="{FF2B5EF4-FFF2-40B4-BE49-F238E27FC236}">
                <a16:creationId xmlns:a16="http://schemas.microsoft.com/office/drawing/2014/main" id="{6DF4308E-58A3-270F-0333-FE9FFF4018A4}"/>
              </a:ext>
            </a:extLst>
          </p:cNvPr>
          <p:cNvSpPr/>
          <p:nvPr/>
        </p:nvSpPr>
        <p:spPr>
          <a:xfrm rot="16200000">
            <a:off x="7446198" y="-451317"/>
            <a:ext cx="2291737" cy="7199871"/>
          </a:xfrm>
          <a:prstGeom prst="trapezoid">
            <a:avLst>
              <a:gd name="adj" fmla="val 16935"/>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7" name="梯形 36">
            <a:extLst>
              <a:ext uri="{FF2B5EF4-FFF2-40B4-BE49-F238E27FC236}">
                <a16:creationId xmlns:a16="http://schemas.microsoft.com/office/drawing/2014/main" id="{FCA76B4E-3753-A93B-6AB2-048A0263B09B}"/>
              </a:ext>
            </a:extLst>
          </p:cNvPr>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文本框 2">
            <a:extLst>
              <a:ext uri="{FF2B5EF4-FFF2-40B4-BE49-F238E27FC236}">
                <a16:creationId xmlns:a16="http://schemas.microsoft.com/office/drawing/2014/main" id="{A09EE119-33E9-43D2-EC8A-548EA4697E64}"/>
              </a:ext>
            </a:extLst>
          </p:cNvPr>
          <p:cNvSpPr txBox="1"/>
          <p:nvPr/>
        </p:nvSpPr>
        <p:spPr>
          <a:xfrm>
            <a:off x="3729079" y="2556165"/>
            <a:ext cx="1164101" cy="1200329"/>
          </a:xfrm>
          <a:prstGeom prst="rect">
            <a:avLst/>
          </a:prstGeom>
          <a:noFill/>
        </p:spPr>
        <p:txBody>
          <a:bodyPr wrap="none" lIns="91440" tIns="45720" rIns="91440" bIns="4572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867" b="1" i="0" u="none" strike="noStrike" kern="1200" cap="none" spc="0" normalizeH="0" baseline="0" noProof="0" dirty="0">
                <a:ln>
                  <a:noFill/>
                </a:ln>
                <a:solidFill>
                  <a:prstClr val="white"/>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prstClr val="white"/>
                </a:solidFill>
                <a:effectLst/>
                <a:uLnTx/>
                <a:uFillTx/>
                <a:latin typeface="Arial"/>
                <a:ea typeface="微软雅黑"/>
                <a:cs typeface="+mn-cs"/>
              </a:rPr>
              <a:t>4</a:t>
            </a:r>
            <a:endParaRPr kumimoji="0" lang="zh-CN" altLang="en-US" sz="72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a:extLst>
              <a:ext uri="{FF2B5EF4-FFF2-40B4-BE49-F238E27FC236}">
                <a16:creationId xmlns:a16="http://schemas.microsoft.com/office/drawing/2014/main" id="{28208EC5-6374-FC06-87F0-82FD22C4473D}"/>
              </a:ext>
            </a:extLst>
          </p:cNvPr>
          <p:cNvSpPr/>
          <p:nvPr/>
        </p:nvSpPr>
        <p:spPr>
          <a:xfrm>
            <a:off x="6606736" y="2717366"/>
            <a:ext cx="2821606" cy="830997"/>
          </a:xfrm>
          <a:prstGeom prst="rect">
            <a:avLst/>
          </a:prstGeom>
        </p:spPr>
        <p:txBody>
          <a:bodyPr wrap="none" lIns="91440" tIns="45720" rIns="91440" bIns="45720">
            <a:spAutoFit/>
          </a:bodyPr>
          <a:lstStyle/>
          <a:p>
            <a:pPr lvl="0" defTabSz="457189">
              <a:defRPr/>
            </a:pPr>
            <a:r>
              <a:rPr lang="en-US" altLang="zh-CN" sz="4800" b="1" dirty="0">
                <a:solidFill>
                  <a:prstClr val="white"/>
                </a:solidFill>
                <a:latin typeface="Arial"/>
                <a:ea typeface="微软雅黑"/>
              </a:rPr>
              <a:t>Prospect</a:t>
            </a:r>
            <a:endParaRPr lang="zh-CN" altLang="en-US" sz="4800" b="1" dirty="0">
              <a:solidFill>
                <a:prstClr val="white"/>
              </a:solidFill>
              <a:latin typeface="Arial"/>
              <a:ea typeface="微软雅黑"/>
            </a:endParaRPr>
          </a:p>
        </p:txBody>
      </p:sp>
      <p:pic>
        <p:nvPicPr>
          <p:cNvPr id="4" name="图片 3">
            <a:extLst>
              <a:ext uri="{FF2B5EF4-FFF2-40B4-BE49-F238E27FC236}">
                <a16:creationId xmlns:a16="http://schemas.microsoft.com/office/drawing/2014/main" id="{E7B049A6-B140-31B0-132B-AA796E2EB6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951" y="1706470"/>
            <a:ext cx="2852790" cy="2852790"/>
          </a:xfrm>
          <a:prstGeom prst="rect">
            <a:avLst/>
          </a:prstGeom>
        </p:spPr>
      </p:pic>
    </p:spTree>
    <p:extLst>
      <p:ext uri="{BB962C8B-B14F-4D97-AF65-F5344CB8AC3E}">
        <p14:creationId xmlns:p14="http://schemas.microsoft.com/office/powerpoint/2010/main" val="23538593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44F59-EAF1-6FEB-89B2-0314169C977D}"/>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BCA7B715-3F0A-86F3-4C34-723D8F4AA8CA}"/>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A6F71D3C-1507-647D-329A-57249E9EDDA4}"/>
              </a:ext>
            </a:extLst>
          </p:cNvPr>
          <p:cNvSpPr txBox="1"/>
          <p:nvPr/>
        </p:nvSpPr>
        <p:spPr>
          <a:xfrm>
            <a:off x="951186" y="1327875"/>
            <a:ext cx="10289628" cy="1457771"/>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由研究傅里叶算子引出的算子引发的谱理论已然在各个领域有了广泛的应用，</a:t>
            </a:r>
            <a:endParaRPr lang="en-US" altLang="zh-CN" sz="3600"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5C259BB9-8B47-A7EB-02B4-5C7A1FCA4A12}"/>
              </a:ext>
            </a:extLst>
          </p:cNvPr>
          <p:cNvSpPr txBox="1"/>
          <p:nvPr/>
        </p:nvSpPr>
        <p:spPr>
          <a:xfrm>
            <a:off x="951186" y="3016469"/>
            <a:ext cx="9806151" cy="3108543"/>
          </a:xfrm>
          <a:prstGeom prst="rect">
            <a:avLst/>
          </a:prstGeom>
          <a:noFill/>
        </p:spPr>
        <p:txBody>
          <a:bodyPr wrap="square" rtlCol="0">
            <a:spAutoFit/>
          </a:bodyPr>
          <a:lstStyle/>
          <a:p>
            <a:r>
              <a:rPr lang="zh-CN" altLang="en-US" sz="2800" dirty="0"/>
              <a:t>传统</a:t>
            </a:r>
            <a:r>
              <a:rPr lang="en-US" altLang="zh-CN" sz="2800" dirty="0"/>
              <a:t>AI</a:t>
            </a:r>
            <a:r>
              <a:rPr lang="zh-CN" altLang="en-US" sz="2800" dirty="0"/>
              <a:t>处理离散的像素，而新一代</a:t>
            </a:r>
            <a:r>
              <a:rPr lang="en-US" altLang="zh-CN" sz="2800" dirty="0"/>
              <a:t>AI</a:t>
            </a:r>
            <a:r>
              <a:rPr lang="zh-CN" altLang="en-US" sz="2800" dirty="0"/>
              <a:t>正学习用一个连续函数来完整表达整个三维世界。这从根本上改变了我们对数字内容的存储与交互方式。</a:t>
            </a:r>
          </a:p>
          <a:p>
            <a:r>
              <a:rPr lang="zh-CN" altLang="en-US" sz="2800" b="1" dirty="0"/>
              <a:t>核心技术：神经辐射场 </a:t>
            </a:r>
            <a:r>
              <a:rPr lang="en-US" altLang="zh-CN" sz="2800" b="1" dirty="0"/>
              <a:t>(</a:t>
            </a:r>
            <a:r>
              <a:rPr lang="en-US" altLang="zh-CN" sz="2800" b="1" dirty="0" err="1"/>
              <a:t>NeRF</a:t>
            </a:r>
            <a:r>
              <a:rPr lang="en-US" altLang="zh-CN" sz="2800" b="1" dirty="0"/>
              <a:t>)</a:t>
            </a:r>
            <a:r>
              <a:rPr lang="zh-CN" altLang="en-US" sz="2800" dirty="0"/>
              <a:t> 用紧凑的神经网络“记住”场景，生成任意逼真视角。</a:t>
            </a:r>
          </a:p>
          <a:p>
            <a:r>
              <a:rPr lang="zh-CN" altLang="en-US" sz="2800" b="1" dirty="0"/>
              <a:t>谱理论应用：傅里叶特征映射</a:t>
            </a:r>
            <a:r>
              <a:rPr lang="zh-CN" altLang="en-US" sz="2800" dirty="0"/>
              <a:t> 帮助网络学习高频细节，实现惊人的真实感。</a:t>
            </a:r>
          </a:p>
        </p:txBody>
      </p:sp>
    </p:spTree>
    <p:extLst>
      <p:ext uri="{BB962C8B-B14F-4D97-AF65-F5344CB8AC3E}">
        <p14:creationId xmlns:p14="http://schemas.microsoft.com/office/powerpoint/2010/main" val="269403095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634918" y="237124"/>
            <a:ext cx="311879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zh-CN" altLang="en-US" sz="3200" b="1" i="0" u="none" strike="noStrike" kern="1200" cap="none" spc="0" normalizeH="0" baseline="0" noProof="0" dirty="0">
                <a:ln>
                  <a:noFill/>
                </a:ln>
                <a:effectLst/>
                <a:uLnTx/>
                <a:uFillTx/>
                <a:ea typeface="微软雅黑" pitchFamily="34" charset="-122"/>
                <a:cs typeface="+mn-cs"/>
                <a:sym typeface="Calibri" pitchFamily="34" charset="0"/>
              </a:rPr>
              <a:t>附录：参考文献</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15" name="等腰三角形 14"/>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2" name="文本框 1">
            <a:extLst>
              <a:ext uri="{FF2B5EF4-FFF2-40B4-BE49-F238E27FC236}">
                <a16:creationId xmlns:a16="http://schemas.microsoft.com/office/drawing/2014/main" id="{B6EE2969-1124-2FC1-A810-7045A8AA7E9B}"/>
              </a:ext>
            </a:extLst>
          </p:cNvPr>
          <p:cNvSpPr txBox="1"/>
          <p:nvPr/>
        </p:nvSpPr>
        <p:spPr>
          <a:xfrm>
            <a:off x="634918" y="1573107"/>
            <a:ext cx="8279885" cy="3711785"/>
          </a:xfrm>
          <a:prstGeom prst="rect">
            <a:avLst/>
          </a:prstGeom>
          <a:noFill/>
        </p:spPr>
        <p:txBody>
          <a:bodyPr wrap="square" rtlCol="0">
            <a:spAutoFit/>
          </a:bodyPr>
          <a:lstStyle/>
          <a:p>
            <a:r>
              <a:rPr lang="en-US" altLang="zh-CN" sz="1470" dirty="0"/>
              <a:t>[1]</a:t>
            </a:r>
            <a:r>
              <a:rPr lang="zh-CN" altLang="en-US" sz="1470" dirty="0"/>
              <a:t>赵洁</a:t>
            </a:r>
            <a:r>
              <a:rPr lang="en-US" altLang="zh-CN" sz="1470" dirty="0"/>
              <a:t>,</a:t>
            </a:r>
            <a:r>
              <a:rPr lang="zh-CN" altLang="en-US" sz="1470" dirty="0"/>
              <a:t>周东华</a:t>
            </a:r>
            <a:r>
              <a:rPr lang="en-US" altLang="zh-CN" sz="1470" dirty="0"/>
              <a:t>,</a:t>
            </a:r>
            <a:r>
              <a:rPr lang="zh-CN" altLang="en-US" sz="1470" dirty="0"/>
              <a:t>冯健</a:t>
            </a:r>
            <a:r>
              <a:rPr lang="en-US" altLang="zh-CN" sz="1470" dirty="0"/>
              <a:t>,</a:t>
            </a:r>
            <a:r>
              <a:rPr lang="zh-CN" altLang="en-US" sz="1470" dirty="0"/>
              <a:t>等</a:t>
            </a:r>
            <a:r>
              <a:rPr lang="en-US" altLang="zh-CN" sz="1470" dirty="0"/>
              <a:t>.</a:t>
            </a:r>
            <a:r>
              <a:rPr lang="zh-CN" altLang="en-US" sz="1470" dirty="0"/>
              <a:t>基于傅里叶神经算子的电磁智能计算研究</a:t>
            </a:r>
            <a:r>
              <a:rPr lang="en-US" altLang="zh-CN" sz="1470" dirty="0"/>
              <a:t>[J].</a:t>
            </a:r>
            <a:r>
              <a:rPr lang="zh-CN" altLang="en-US" sz="1470" dirty="0"/>
              <a:t>现代应用物理</a:t>
            </a:r>
            <a:r>
              <a:rPr lang="en-US" altLang="zh-CN" sz="1470" dirty="0"/>
              <a:t>,2025,16(01):178-182+219.DOI:CNKI:SUN:YYWL.0.2025-01-017.</a:t>
            </a:r>
          </a:p>
          <a:p>
            <a:r>
              <a:rPr lang="en-US" altLang="zh-CN" sz="1470" dirty="0"/>
              <a:t>[2]</a:t>
            </a:r>
            <a:r>
              <a:rPr lang="zh-CN" altLang="en-US" sz="1470" dirty="0"/>
              <a:t>黄方方</a:t>
            </a:r>
            <a:r>
              <a:rPr lang="en-US" altLang="zh-CN" sz="1470" dirty="0"/>
              <a:t>.</a:t>
            </a:r>
            <a:r>
              <a:rPr lang="zh-CN" altLang="en-US" sz="1470" dirty="0"/>
              <a:t>基于深度学习的光纤信道建模与非线性均衡研究</a:t>
            </a:r>
            <a:r>
              <a:rPr lang="en-US" altLang="zh-CN" sz="1470" dirty="0"/>
              <a:t>[D].</a:t>
            </a:r>
            <a:r>
              <a:rPr lang="zh-CN" altLang="en-US" sz="1470" dirty="0"/>
              <a:t>电子科技大学</a:t>
            </a:r>
            <a:r>
              <a:rPr lang="en-US" altLang="zh-CN" sz="1470" dirty="0"/>
              <a:t>,2024.DOI:10.27005/d.cnki.gdzku.2024.000427.</a:t>
            </a:r>
          </a:p>
          <a:p>
            <a:r>
              <a:rPr lang="en-US" altLang="zh-CN" sz="1470" dirty="0"/>
              <a:t>[3]</a:t>
            </a:r>
            <a:r>
              <a:rPr lang="zh-CN" altLang="en-US" sz="1470" dirty="0"/>
              <a:t>卫兰</a:t>
            </a:r>
            <a:r>
              <a:rPr lang="en-US" altLang="zh-CN" sz="1470" dirty="0"/>
              <a:t>,</a:t>
            </a:r>
            <a:r>
              <a:rPr lang="zh-CN" altLang="en-US" sz="1470" dirty="0"/>
              <a:t>朱建璇</a:t>
            </a:r>
            <a:r>
              <a:rPr lang="en-US" altLang="zh-CN" sz="1470" dirty="0"/>
              <a:t>,</a:t>
            </a:r>
            <a:r>
              <a:rPr lang="zh-CN" altLang="en-US" sz="1470" dirty="0"/>
              <a:t>徐晓斌</a:t>
            </a:r>
            <a:r>
              <a:rPr lang="en-US" altLang="zh-CN" sz="1470" dirty="0"/>
              <a:t>,</a:t>
            </a:r>
            <a:r>
              <a:rPr lang="zh-CN" altLang="en-US" sz="1470" dirty="0"/>
              <a:t>等</a:t>
            </a:r>
            <a:r>
              <a:rPr lang="en-US" altLang="zh-CN" sz="1470" dirty="0"/>
              <a:t>.</a:t>
            </a:r>
            <a:r>
              <a:rPr lang="zh-CN" altLang="en-US" sz="1470" dirty="0"/>
              <a:t>基于傅里叶神经算子的遥感数据预测方法</a:t>
            </a:r>
            <a:r>
              <a:rPr lang="en-US" altLang="zh-CN" sz="1470" dirty="0"/>
              <a:t>[J].</a:t>
            </a:r>
            <a:r>
              <a:rPr lang="zh-CN" altLang="en-US" sz="1470" dirty="0"/>
              <a:t>河南师范大学学报</a:t>
            </a:r>
            <a:r>
              <a:rPr lang="en-US" altLang="zh-CN" sz="1470" dirty="0"/>
              <a:t>(</a:t>
            </a:r>
            <a:r>
              <a:rPr lang="zh-CN" altLang="en-US" sz="1470" dirty="0"/>
              <a:t>自然科学版</a:t>
            </a:r>
            <a:r>
              <a:rPr lang="en-US" altLang="zh-CN" sz="1470" dirty="0"/>
              <a:t>),2025,53(01):82-91.DOI:10.16366/j.cnki.1000-2367.2023.06.30.0002.</a:t>
            </a:r>
          </a:p>
          <a:p>
            <a:r>
              <a:rPr lang="en-US" altLang="zh-CN" sz="1470" dirty="0"/>
              <a:t>[4]</a:t>
            </a:r>
            <a:r>
              <a:rPr lang="zh-CN" altLang="en-US" sz="1470" dirty="0"/>
              <a:t>潘代英</a:t>
            </a:r>
            <a:r>
              <a:rPr lang="en-US" altLang="zh-CN" sz="1470" dirty="0"/>
              <a:t>.</a:t>
            </a:r>
            <a:r>
              <a:rPr lang="zh-CN" altLang="en-US" sz="1470" dirty="0"/>
              <a:t>基于神经算子的频率域声波方程数值模拟</a:t>
            </a:r>
            <a:r>
              <a:rPr lang="en-US" altLang="zh-CN" sz="1470" dirty="0"/>
              <a:t>[D].</a:t>
            </a:r>
            <a:r>
              <a:rPr lang="zh-CN" altLang="en-US" sz="1470" dirty="0"/>
              <a:t>贵州大学</a:t>
            </a:r>
            <a:r>
              <a:rPr lang="en-US" altLang="zh-CN" sz="1470" dirty="0"/>
              <a:t>,2024.DOI:10.27047/d.cnki.ggudu.2024.001881.</a:t>
            </a:r>
          </a:p>
          <a:p>
            <a:r>
              <a:rPr lang="en-US" altLang="zh-CN" sz="1470" dirty="0"/>
              <a:t>[5]Ma, J., Song, N., Nie, J. et al. MPST: effective significant wave height prediction method based on multiscale physical space-time-frequency fusion. </a:t>
            </a:r>
            <a:r>
              <a:rPr lang="en-US" altLang="zh-CN" sz="1470" dirty="0" err="1"/>
              <a:t>Intell</a:t>
            </a:r>
            <a:r>
              <a:rPr lang="en-US" altLang="zh-CN" sz="1470" dirty="0"/>
              <a:t>. Mar. Technol. Syst. 3, 27 (2025). </a:t>
            </a:r>
          </a:p>
          <a:p>
            <a:r>
              <a:rPr lang="en-US" altLang="zh-CN" sz="1470" dirty="0"/>
              <a:t>[6] Xia Yan, Jingqi Lin, </a:t>
            </a:r>
            <a:r>
              <a:rPr lang="en-US" altLang="zh-CN" sz="1470" dirty="0" err="1"/>
              <a:t>Yafeng</a:t>
            </a:r>
            <a:r>
              <a:rPr lang="en-US" altLang="zh-CN" sz="1470" dirty="0"/>
              <a:t> Ju, Qi Zhang, Zhao Zhang, Liming Zhang, Jun Yao, Kai </a:t>
            </a:r>
            <a:r>
              <a:rPr lang="en-US" altLang="zh-CN" sz="1470" dirty="0" err="1"/>
              <a:t>Zhang,A</a:t>
            </a:r>
            <a:r>
              <a:rPr lang="en-US" altLang="zh-CN" sz="1470" dirty="0"/>
              <a:t> finite-volume based physics-informed Fourier neural operator network for parametric learning of subsurface </a:t>
            </a:r>
            <a:r>
              <a:rPr lang="en-US" altLang="zh-CN" sz="1470" dirty="0" err="1"/>
              <a:t>flow,Advances</a:t>
            </a:r>
            <a:r>
              <a:rPr lang="en-US" altLang="zh-CN" sz="1470" dirty="0"/>
              <a:t> in Water </a:t>
            </a:r>
            <a:r>
              <a:rPr lang="en-US" altLang="zh-CN" sz="1470" dirty="0" err="1"/>
              <a:t>Resources,Volume</a:t>
            </a:r>
            <a:r>
              <a:rPr lang="en-US" altLang="zh-CN" sz="1470" dirty="0"/>
              <a:t> 205,2025,105087,</a:t>
            </a:r>
          </a:p>
          <a:p>
            <a:r>
              <a:rPr lang="en-US" altLang="zh-CN" sz="1470" dirty="0"/>
              <a:t>[7] Li Z, </a:t>
            </a:r>
            <a:r>
              <a:rPr lang="en-US" altLang="zh-CN" sz="1470" dirty="0" err="1"/>
              <a:t>Kovachki</a:t>
            </a:r>
            <a:r>
              <a:rPr lang="en-US" altLang="zh-CN" sz="1470" dirty="0"/>
              <a:t> N, </a:t>
            </a:r>
            <a:r>
              <a:rPr lang="en-US" altLang="zh-CN" sz="1470" dirty="0" err="1"/>
              <a:t>Azizzadenesheli</a:t>
            </a:r>
            <a:r>
              <a:rPr lang="en-US" altLang="zh-CN" sz="1470" dirty="0"/>
              <a:t> K, et al. Fourier neural operator for parametric partial differential equations[J]. </a:t>
            </a:r>
            <a:r>
              <a:rPr lang="en-US" altLang="zh-CN" sz="1470" dirty="0" err="1"/>
              <a:t>arXiv</a:t>
            </a:r>
            <a:r>
              <a:rPr lang="en-US" altLang="zh-CN" sz="1470" dirty="0"/>
              <a:t> preprint arXiv:2010.08895, 2020.</a:t>
            </a:r>
          </a:p>
          <a:p>
            <a:r>
              <a:rPr lang="en-US" altLang="zh-CN" sz="1470" dirty="0"/>
              <a:t>[8] Gemini-2.5-pro.</a:t>
            </a:r>
            <a:endParaRPr lang="zh-CN" altLang="en-US" sz="1470" dirty="0"/>
          </a:p>
        </p:txBody>
      </p:sp>
    </p:spTree>
    <p:extLst>
      <p:ext uri="{BB962C8B-B14F-4D97-AF65-F5344CB8AC3E}">
        <p14:creationId xmlns:p14="http://schemas.microsoft.com/office/powerpoint/2010/main" val="359340268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12385-9B7E-9389-4372-18C5282CD39B}"/>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AF5C55A1-EE90-35A6-95CC-C579DE6972C7}"/>
              </a:ext>
            </a:extLst>
          </p:cNvPr>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zh-CN" altLang="en-US" sz="3200" b="1" i="0" u="none" strike="noStrike" kern="1200" cap="none" spc="0" normalizeH="0" baseline="0" noProof="0" dirty="0">
                <a:ln>
                  <a:noFill/>
                </a:ln>
                <a:effectLst/>
                <a:uLnTx/>
                <a:uFillTx/>
                <a:ea typeface="微软雅黑" pitchFamily="34" charset="-122"/>
                <a:cs typeface="+mn-cs"/>
                <a:sym typeface="Calibri" pitchFamily="34" charset="0"/>
              </a:rPr>
              <a:t>附录：代码</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15" name="等腰三角形 14">
            <a:extLst>
              <a:ext uri="{FF2B5EF4-FFF2-40B4-BE49-F238E27FC236}">
                <a16:creationId xmlns:a16="http://schemas.microsoft.com/office/drawing/2014/main" id="{CCC305D4-A4EC-CDE1-1AFA-F697CBBF63AF}"/>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2" name="文本框 1">
            <a:extLst>
              <a:ext uri="{FF2B5EF4-FFF2-40B4-BE49-F238E27FC236}">
                <a16:creationId xmlns:a16="http://schemas.microsoft.com/office/drawing/2014/main" id="{56E1CAEC-3FF3-4E07-A658-A519779566D7}"/>
              </a:ext>
            </a:extLst>
          </p:cNvPr>
          <p:cNvSpPr txBox="1"/>
          <p:nvPr/>
        </p:nvSpPr>
        <p:spPr>
          <a:xfrm>
            <a:off x="634918" y="1499534"/>
            <a:ext cx="10968503" cy="523220"/>
          </a:xfrm>
          <a:prstGeom prst="rect">
            <a:avLst/>
          </a:prstGeom>
          <a:noFill/>
        </p:spPr>
        <p:txBody>
          <a:bodyPr wrap="square" rtlCol="0">
            <a:spAutoFit/>
          </a:bodyPr>
          <a:lstStyle/>
          <a:p>
            <a:r>
              <a:rPr lang="en-US" altLang="zh-CN" sz="2800" dirty="0"/>
              <a:t>https://github.com/ASwallow/Plotting-code-and-PPT-for-a-report.git</a:t>
            </a:r>
            <a:endParaRPr lang="zh-CN" altLang="en-US" sz="2800" dirty="0"/>
          </a:p>
        </p:txBody>
      </p:sp>
    </p:spTree>
    <p:extLst>
      <p:ext uri="{BB962C8B-B14F-4D97-AF65-F5344CB8AC3E}">
        <p14:creationId xmlns:p14="http://schemas.microsoft.com/office/powerpoint/2010/main" val="3330036176"/>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D38FC1F-543B-B875-5497-BFD2A7D37E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a:stretch/>
        </p:blipFill>
        <p:spPr>
          <a:xfrm>
            <a:off x="7290885" y="1305139"/>
            <a:ext cx="4757782" cy="4757782"/>
          </a:xfrm>
          <a:prstGeom prst="rect">
            <a:avLst/>
          </a:prstGeom>
        </p:spPr>
      </p:pic>
      <p:sp>
        <p:nvSpPr>
          <p:cNvPr id="14" name="矩形 13"/>
          <p:cNvSpPr/>
          <p:nvPr/>
        </p:nvSpPr>
        <p:spPr>
          <a:xfrm>
            <a:off x="3465349" y="4236678"/>
            <a:ext cx="4563879" cy="472565"/>
          </a:xfrm>
          <a:prstGeom prst="rect">
            <a:avLst/>
          </a:prstGeom>
        </p:spPr>
        <p:txBody>
          <a:bodyPr wrap="square" lIns="91440" tIns="45720" rIns="91440" bIns="45720">
            <a:spAutoFit/>
          </a:bodyPr>
          <a:lstStyle/>
          <a:p>
            <a:pPr marL="0" marR="0" lvl="0" indent="0" algn="l" defTabSz="457189" rtl="0" eaLnBrk="1" fontAlgn="auto" latinLnBrk="0" hangingPunct="1">
              <a:lnSpc>
                <a:spcPct val="150000"/>
              </a:lnSpc>
              <a:spcBef>
                <a:spcPct val="0"/>
              </a:spcBef>
              <a:spcAft>
                <a:spcPts val="0"/>
              </a:spcAft>
              <a:buClrTx/>
              <a:buSzTx/>
              <a:buFontTx/>
              <a:buNone/>
              <a:tabLst/>
              <a:defRPr/>
            </a:pPr>
            <a:r>
              <a:rPr kumimoji="0" lang="zh-CN" altLang="en-US" sz="1867" b="1" i="0" u="none" strike="noStrike" kern="1200" cap="none" spc="0" normalizeH="0" baseline="0" noProof="0" dirty="0">
                <a:ln>
                  <a:noFill/>
                </a:ln>
                <a:solidFill>
                  <a:prstClr val="black"/>
                </a:solidFill>
                <a:effectLst/>
                <a:uLnTx/>
                <a:uFillTx/>
                <a:latin typeface="微软雅黑"/>
                <a:ea typeface="微软雅黑"/>
                <a:cs typeface="+mn-cs"/>
              </a:rPr>
              <a:t>副标题：</a:t>
            </a:r>
            <a:r>
              <a:rPr kumimoji="0" lang="en-US" altLang="zh-CN" sz="1867" b="1" i="0" u="none" strike="noStrike" kern="1200" cap="none" spc="0" normalizeH="0" baseline="0" noProof="0" dirty="0">
                <a:ln>
                  <a:noFill/>
                </a:ln>
                <a:solidFill>
                  <a:prstClr val="black"/>
                </a:solidFill>
                <a:effectLst/>
                <a:uLnTx/>
                <a:uFillTx/>
                <a:latin typeface="微软雅黑"/>
                <a:ea typeface="微软雅黑"/>
                <a:cs typeface="+mn-cs"/>
              </a:rPr>
              <a:t>XX</a:t>
            </a:r>
            <a:r>
              <a:rPr kumimoji="0" lang="zh-CN" altLang="en-US" sz="1867" b="1" i="0" u="none" strike="noStrike" kern="1200" cap="none" spc="0" normalizeH="0" baseline="0" noProof="0" dirty="0">
                <a:ln>
                  <a:noFill/>
                </a:ln>
                <a:solidFill>
                  <a:prstClr val="black"/>
                </a:solidFill>
                <a:effectLst/>
                <a:uLnTx/>
                <a:uFillTx/>
                <a:latin typeface="微软雅黑"/>
                <a:ea typeface="微软雅黑"/>
                <a:cs typeface="+mn-cs"/>
              </a:rPr>
              <a:t>学位研究生论文答辩材料</a:t>
            </a:r>
          </a:p>
        </p:txBody>
      </p:sp>
      <p:sp>
        <p:nvSpPr>
          <p:cNvPr id="26" name="矩形 25"/>
          <p:cNvSpPr/>
          <p:nvPr/>
        </p:nvSpPr>
        <p:spPr>
          <a:xfrm>
            <a:off x="3483455" y="4974155"/>
            <a:ext cx="1617751" cy="379656"/>
          </a:xfrm>
          <a:prstGeom prst="rect">
            <a:avLst/>
          </a:prstGeom>
        </p:spPr>
        <p:txBody>
          <a:bodyPr wrap="non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1" lang="zh-CN" altLang="en-US" sz="1867"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rPr>
              <a:t>答辩人：微信</a:t>
            </a:r>
            <a:endParaRPr kumimoji="1" lang="en-US" altLang="zh-CN" sz="1867"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endParaRPr>
          </a:p>
        </p:txBody>
      </p:sp>
      <p:sp>
        <p:nvSpPr>
          <p:cNvPr id="27" name="矩形 26"/>
          <p:cNvSpPr/>
          <p:nvPr/>
        </p:nvSpPr>
        <p:spPr>
          <a:xfrm>
            <a:off x="3372002" y="2937549"/>
            <a:ext cx="7785980" cy="1118319"/>
          </a:xfrm>
          <a:prstGeom prst="rect">
            <a:avLst/>
          </a:prstGeom>
        </p:spPr>
        <p:txBody>
          <a:bodyPr wrap="squar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zh-CN" altLang="en-US" sz="6667" b="1" i="0" u="none" strike="noStrike" kern="1200" cap="none" spc="0" normalizeH="0" baseline="0" noProof="0" dirty="0">
                <a:ln>
                  <a:noFill/>
                </a:ln>
                <a:solidFill>
                  <a:schemeClr val="accent1">
                    <a:lumMod val="100000"/>
                  </a:schemeClr>
                </a:solidFill>
                <a:effectLst/>
                <a:uLnTx/>
                <a:uFillTx/>
                <a:latin typeface="微软雅黑"/>
                <a:ea typeface="微软雅黑"/>
                <a:cs typeface="+mn-cs"/>
              </a:rPr>
              <a:t>演示完毕 感谢聆听</a:t>
            </a:r>
            <a:r>
              <a:rPr kumimoji="0" lang="zh-CN" altLang="en-US" sz="6667" b="1" i="1" u="none" strike="noStrike" kern="1200" cap="none" spc="0" normalizeH="0" baseline="0" noProof="0" dirty="0">
                <a:ln>
                  <a:noFill/>
                </a:ln>
                <a:solidFill>
                  <a:schemeClr val="accent1">
                    <a:lumMod val="100000"/>
                  </a:schemeClr>
                </a:solidFill>
                <a:effectLst/>
                <a:uLnTx/>
                <a:uFillTx/>
                <a:latin typeface="微软雅黑"/>
                <a:ea typeface="微软雅黑"/>
                <a:cs typeface="+mn-cs"/>
              </a:rPr>
              <a:t>！</a:t>
            </a:r>
          </a:p>
        </p:txBody>
      </p:sp>
      <p:cxnSp>
        <p:nvCxnSpPr>
          <p:cNvPr id="28" name="直接连接符 27"/>
          <p:cNvCxnSpPr/>
          <p:nvPr/>
        </p:nvCxnSpPr>
        <p:spPr>
          <a:xfrm flipH="1">
            <a:off x="3483455" y="4171789"/>
            <a:ext cx="670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5">
            <a:extLst>
              <a:ext uri="{FF2B5EF4-FFF2-40B4-BE49-F238E27FC236}">
                <a16:creationId xmlns:a16="http://schemas.microsoft.com/office/drawing/2014/main" id="{2DAE9E58-C3F3-4D7E-982F-DD52B84CCC5D}"/>
              </a:ext>
            </a:extLst>
          </p:cNvPr>
          <p:cNvSpPr>
            <a:spLocks noEditPoints="1"/>
          </p:cNvSpPr>
          <p:nvPr/>
        </p:nvSpPr>
        <p:spPr bwMode="auto">
          <a:xfrm>
            <a:off x="1" y="1552169"/>
            <a:ext cx="2387969" cy="3826419"/>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lumMod val="100000"/>
            </a:schemeClr>
          </a:solidFill>
          <a:ln w="5" cap="flat">
            <a:solidFill>
              <a:schemeClr val="accent1">
                <a:lumMod val="100000"/>
              </a:schemeClr>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Freeform 6">
            <a:extLst>
              <a:ext uri="{FF2B5EF4-FFF2-40B4-BE49-F238E27FC236}">
                <a16:creationId xmlns:a16="http://schemas.microsoft.com/office/drawing/2014/main" id="{2C82AFD0-794A-49D9-AEA7-093C4D8B7FAD}"/>
              </a:ext>
            </a:extLst>
          </p:cNvPr>
          <p:cNvSpPr>
            <a:spLocks noEditPoints="1"/>
          </p:cNvSpPr>
          <p:nvPr/>
        </p:nvSpPr>
        <p:spPr bwMode="auto">
          <a:xfrm>
            <a:off x="2296560" y="2937549"/>
            <a:ext cx="182819" cy="2259004"/>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lumMod val="100000"/>
            </a:schemeClr>
          </a:solidFill>
          <a:ln>
            <a:solidFill>
              <a:schemeClr val="accent1">
                <a:lumMod val="100000"/>
              </a:schemeClr>
            </a:solidFill>
          </a:ln>
        </p:spPr>
        <p:txBody>
          <a:bodyPr vert="horz" wrap="square" lIns="121920" tIns="60960" rIns="121920" bIns="6096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6F1D2C51-F6DC-A0BF-F67F-C452FD7C047E}"/>
              </a:ext>
            </a:extLst>
          </p:cNvPr>
          <p:cNvSpPr/>
          <p:nvPr/>
        </p:nvSpPr>
        <p:spPr>
          <a:xfrm>
            <a:off x="3372002" y="2477576"/>
            <a:ext cx="5097441" cy="379656"/>
          </a:xfrm>
          <a:prstGeom prst="rect">
            <a:avLst/>
          </a:prstGeom>
        </p:spPr>
        <p:txBody>
          <a:bodyPr wrap="squar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zh-CN" altLang="en-US" sz="1867" b="1" dirty="0">
                <a:solidFill>
                  <a:prstClr val="black"/>
                </a:solidFill>
                <a:latin typeface="微软雅黑" panose="020B0503020204020204" pitchFamily="34" charset="-122"/>
                <a:ea typeface="微软雅黑" panose="020B0503020204020204" pitchFamily="34" charset="-122"/>
              </a:rPr>
              <a:t>西北农林科技大学</a:t>
            </a:r>
            <a:r>
              <a:rPr kumimoji="0" lang="en-US" altLang="zh-CN" sz="186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a:t>
            </a:r>
            <a:r>
              <a:rPr kumimoji="0" lang="zh-CN" altLang="en-US" sz="186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级</a:t>
            </a:r>
            <a:r>
              <a:rPr kumimoji="0" lang="en-US" altLang="zh-CN" sz="186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86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学院</a:t>
            </a:r>
          </a:p>
        </p:txBody>
      </p:sp>
      <p:sp>
        <p:nvSpPr>
          <p:cNvPr id="9" name="TextBox 5">
            <a:extLst>
              <a:ext uri="{FF2B5EF4-FFF2-40B4-BE49-F238E27FC236}">
                <a16:creationId xmlns:a16="http://schemas.microsoft.com/office/drawing/2014/main" id="{693DE13E-3304-FD49-6BED-739C87F52236}"/>
              </a:ext>
            </a:extLst>
          </p:cNvPr>
          <p:cNvSpPr txBox="1"/>
          <p:nvPr/>
        </p:nvSpPr>
        <p:spPr>
          <a:xfrm>
            <a:off x="5515816" y="4969057"/>
            <a:ext cx="2095445" cy="379656"/>
          </a:xfrm>
          <a:prstGeom prst="rect">
            <a:avLst/>
          </a:prstGeom>
          <a:noFill/>
        </p:spPr>
        <p:txBody>
          <a:bodyPr wrap="none" lIns="91440" tIns="45720" rIns="91440" bIns="4572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cs typeface="微软雅黑"/>
              </a:rPr>
              <a:t>导师：西农球知道</a:t>
            </a:r>
          </a:p>
        </p:txBody>
      </p:sp>
      <p:pic>
        <p:nvPicPr>
          <p:cNvPr id="10" name="图片 9">
            <a:extLst>
              <a:ext uri="{FF2B5EF4-FFF2-40B4-BE49-F238E27FC236}">
                <a16:creationId xmlns:a16="http://schemas.microsoft.com/office/drawing/2014/main" id="{74D96D27-E11C-F82E-9C85-BFB8CF7DBD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72002" y="1481608"/>
            <a:ext cx="3826586" cy="771616"/>
          </a:xfrm>
          <a:prstGeom prst="rect">
            <a:avLst/>
          </a:prstGeom>
        </p:spPr>
      </p:pic>
    </p:spTree>
    <p:extLst>
      <p:ext uri="{BB962C8B-B14F-4D97-AF65-F5344CB8AC3E}">
        <p14:creationId xmlns:p14="http://schemas.microsoft.com/office/powerpoint/2010/main" val="278739072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梯形 34"/>
          <p:cNvSpPr/>
          <p:nvPr/>
        </p:nvSpPr>
        <p:spPr>
          <a:xfrm rot="16200000">
            <a:off x="7446198" y="-451317"/>
            <a:ext cx="2291737" cy="7199871"/>
          </a:xfrm>
          <a:prstGeom prst="trapezoid">
            <a:avLst>
              <a:gd name="adj" fmla="val 16935"/>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文本框 2"/>
          <p:cNvSpPr txBox="1"/>
          <p:nvPr/>
        </p:nvSpPr>
        <p:spPr>
          <a:xfrm>
            <a:off x="3729079" y="2556165"/>
            <a:ext cx="1164101" cy="1200329"/>
          </a:xfrm>
          <a:prstGeom prst="rect">
            <a:avLst/>
          </a:prstGeom>
          <a:noFill/>
        </p:spPr>
        <p:txBody>
          <a:bodyPr wrap="none" lIns="91440" tIns="45720" rIns="91440" bIns="4572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867" b="1" i="0" u="none" strike="noStrike" kern="1200" cap="none" spc="0" normalizeH="0" baseline="0" noProof="0" dirty="0">
                <a:ln>
                  <a:noFill/>
                </a:ln>
                <a:solidFill>
                  <a:prstClr val="white"/>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prstClr val="white"/>
                </a:solidFill>
                <a:effectLst/>
                <a:uLnTx/>
                <a:uFillTx/>
                <a:latin typeface="Arial"/>
                <a:ea typeface="微软雅黑"/>
                <a:cs typeface="+mn-cs"/>
              </a:rPr>
              <a:t>1</a:t>
            </a:r>
            <a:endParaRPr kumimoji="0" lang="zh-CN" altLang="en-US" sz="72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6096000" y="2717366"/>
            <a:ext cx="3780202" cy="830997"/>
          </a:xfrm>
          <a:prstGeom prst="rect">
            <a:avLst/>
          </a:prstGeom>
        </p:spPr>
        <p:txBody>
          <a:bodyPr wrap="none" lIns="91440" tIns="45720" rIns="91440" bIns="4572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Arial"/>
                <a:ea typeface="微软雅黑"/>
                <a:cs typeface="+mn-cs"/>
              </a:rPr>
              <a:t>Introduction</a:t>
            </a:r>
            <a:endParaRPr kumimoji="0" lang="zh-CN" altLang="en-US" sz="4800" b="1"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10" name="图片 9">
            <a:extLst>
              <a:ext uri="{FF2B5EF4-FFF2-40B4-BE49-F238E27FC236}">
                <a16:creationId xmlns:a16="http://schemas.microsoft.com/office/drawing/2014/main" id="{8A323466-49C8-E626-5D60-B9EF8B0463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951" y="1706470"/>
            <a:ext cx="2852790" cy="2852790"/>
          </a:xfrm>
          <a:prstGeom prst="rect">
            <a:avLst/>
          </a:prstGeom>
        </p:spPr>
      </p:pic>
    </p:spTree>
    <p:extLst>
      <p:ext uri="{BB962C8B-B14F-4D97-AF65-F5344CB8AC3E}">
        <p14:creationId xmlns:p14="http://schemas.microsoft.com/office/powerpoint/2010/main" val="143105630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98C59-EB97-EF97-E071-2ACB640D9F13}"/>
            </a:ext>
          </a:extLst>
        </p:cNvPr>
        <p:cNvGrpSpPr/>
        <p:nvPr/>
      </p:nvGrpSpPr>
      <p:grpSpPr>
        <a:xfrm>
          <a:off x="0" y="0"/>
          <a:ext cx="0" cy="0"/>
          <a:chOff x="0" y="0"/>
          <a:chExt cx="0" cy="0"/>
        </a:xfrm>
      </p:grpSpPr>
      <p:grpSp>
        <p:nvGrpSpPr>
          <p:cNvPr id="94" name="组合 93">
            <a:extLst>
              <a:ext uri="{FF2B5EF4-FFF2-40B4-BE49-F238E27FC236}">
                <a16:creationId xmlns:a16="http://schemas.microsoft.com/office/drawing/2014/main" id="{AE206D2E-CE74-47F6-7816-109BDD2EF1B3}"/>
              </a:ext>
            </a:extLst>
          </p:cNvPr>
          <p:cNvGrpSpPr/>
          <p:nvPr/>
        </p:nvGrpSpPr>
        <p:grpSpPr>
          <a:xfrm>
            <a:off x="1001225" y="1074531"/>
            <a:ext cx="10177788" cy="3329703"/>
            <a:chOff x="2881174" y="1145308"/>
            <a:chExt cx="7295016" cy="2350292"/>
          </a:xfrm>
        </p:grpSpPr>
        <p:sp>
          <p:nvSpPr>
            <p:cNvPr id="95" name="矩形 94">
              <a:extLst>
                <a:ext uri="{FF2B5EF4-FFF2-40B4-BE49-F238E27FC236}">
                  <a16:creationId xmlns:a16="http://schemas.microsoft.com/office/drawing/2014/main" id="{8F57049D-9C9F-E829-1B40-E1A4C024B7A0}"/>
                </a:ext>
              </a:extLst>
            </p:cNvPr>
            <p:cNvSpPr>
              <a:spLocks noChangeArrowheads="1"/>
            </p:cNvSpPr>
            <p:nvPr/>
          </p:nvSpPr>
          <p:spPr bwMode="auto">
            <a:xfrm>
              <a:off x="3013921" y="2118849"/>
              <a:ext cx="7162269" cy="137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457189"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关于傅里叶变换，我们已经有许多了解，并且也产生了非常多的讨论。但是我们仍未知道许多关于傅里叶变换的其他有意思的事</a:t>
              </a:r>
              <a:r>
                <a:rPr lang="zh-CN" altLang="en-US" sz="3200" dirty="0">
                  <a:solidFill>
                    <a:prstClr val="black">
                      <a:lumMod val="85000"/>
                      <a:lumOff val="15000"/>
                    </a:prstClr>
                  </a:solidFill>
                  <a:latin typeface="微软雅黑" pitchFamily="34" charset="-122"/>
                  <a:ea typeface="微软雅黑" pitchFamily="34" charset="-122"/>
                </a:rPr>
                <a:t>。</a:t>
              </a:r>
              <a:endParaRPr kumimoji="0" lang="en-US" altLang="zh-CN"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endParaRPr>
            </a:p>
          </p:txBody>
        </p:sp>
        <p:sp>
          <p:nvSpPr>
            <p:cNvPr id="96" name="矩形 95">
              <a:extLst>
                <a:ext uri="{FF2B5EF4-FFF2-40B4-BE49-F238E27FC236}">
                  <a16:creationId xmlns:a16="http://schemas.microsoft.com/office/drawing/2014/main" id="{3486FBB8-E3A8-7DFA-C476-7FDA11D6797C}"/>
                </a:ext>
              </a:extLst>
            </p:cNvPr>
            <p:cNvSpPr/>
            <p:nvPr/>
          </p:nvSpPr>
          <p:spPr>
            <a:xfrm>
              <a:off x="2881174" y="1145308"/>
              <a:ext cx="1732681" cy="456217"/>
            </a:xfrm>
            <a:prstGeom prst="rect">
              <a:avLst/>
            </a:prstGeom>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选题背景</a:t>
              </a:r>
            </a:p>
          </p:txBody>
        </p:sp>
      </p:grpSp>
      <p:sp>
        <p:nvSpPr>
          <p:cNvPr id="33" name="矩形 46">
            <a:extLst>
              <a:ext uri="{FF2B5EF4-FFF2-40B4-BE49-F238E27FC236}">
                <a16:creationId xmlns:a16="http://schemas.microsoft.com/office/drawing/2014/main" id="{8B69EF90-7BF9-B803-6D2E-A9B009604220}"/>
              </a:ext>
            </a:extLst>
          </p:cNvPr>
          <p:cNvSpPr>
            <a:spLocks noChangeArrowheads="1"/>
          </p:cNvSpPr>
          <p:nvPr/>
        </p:nvSpPr>
        <p:spPr bwMode="auto">
          <a:xfrm>
            <a:off x="634918" y="237124"/>
            <a:ext cx="6631618"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en-US" altLang="zh-CN" sz="3200" b="1" i="0" u="none" strike="noStrike" kern="1200" cap="none" spc="0" normalizeH="0" baseline="0" noProof="0" dirty="0">
                <a:ln>
                  <a:noFill/>
                </a:ln>
                <a:effectLst/>
                <a:uLnTx/>
                <a:uFillTx/>
                <a:ea typeface="微软雅黑" pitchFamily="34" charset="-122"/>
                <a:cs typeface="+mn-cs"/>
                <a:sym typeface="Calibri" pitchFamily="34" charset="0"/>
              </a:rPr>
              <a:t>What is the Fourier Transform?</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34" name="等腰三角形 47">
            <a:extLst>
              <a:ext uri="{FF2B5EF4-FFF2-40B4-BE49-F238E27FC236}">
                <a16:creationId xmlns:a16="http://schemas.microsoft.com/office/drawing/2014/main" id="{52192A9F-CE1B-3AE4-3D64-421870A5BE57}"/>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Tree>
    <p:extLst>
      <p:ext uri="{BB962C8B-B14F-4D97-AF65-F5344CB8AC3E}">
        <p14:creationId xmlns:p14="http://schemas.microsoft.com/office/powerpoint/2010/main" val="306208368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1001225" y="1074531"/>
            <a:ext cx="10094661" cy="2088771"/>
            <a:chOff x="2881174" y="1145308"/>
            <a:chExt cx="7235434" cy="1474372"/>
          </a:xfrm>
        </p:grpSpPr>
        <p:sp>
          <p:nvSpPr>
            <p:cNvPr id="95" name="矩形 94"/>
            <p:cNvSpPr>
              <a:spLocks noChangeArrowheads="1"/>
            </p:cNvSpPr>
            <p:nvPr/>
          </p:nvSpPr>
          <p:spPr bwMode="auto">
            <a:xfrm>
              <a:off x="2954339" y="1694800"/>
              <a:ext cx="7162269" cy="9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457189"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我们已经熟知傅里叶变换的一些性质，用法以及计算方法等，所以这里只给出其定义，不过多赘述。</a:t>
              </a:r>
              <a:endParaRPr kumimoji="0" lang="en-US" altLang="zh-CN"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endParaRPr>
            </a:p>
          </p:txBody>
        </p:sp>
        <p:sp>
          <p:nvSpPr>
            <p:cNvPr id="96" name="矩形 95"/>
            <p:cNvSpPr/>
            <p:nvPr/>
          </p:nvSpPr>
          <p:spPr>
            <a:xfrm>
              <a:off x="2881174" y="1145308"/>
              <a:ext cx="1732681" cy="456217"/>
            </a:xfrm>
            <a:prstGeom prst="rect">
              <a:avLst/>
            </a:prstGeom>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选题背景</a:t>
              </a:r>
            </a:p>
          </p:txBody>
        </p:sp>
      </p:grpSp>
      <p:sp>
        <p:nvSpPr>
          <p:cNvPr id="33" name="矩形 46"/>
          <p:cNvSpPr>
            <a:spLocks noChangeArrowheads="1"/>
          </p:cNvSpPr>
          <p:nvPr/>
        </p:nvSpPr>
        <p:spPr bwMode="auto">
          <a:xfrm>
            <a:off x="634918" y="237124"/>
            <a:ext cx="6631618"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en-US" altLang="zh-CN" sz="3200" b="1" i="0" u="none" strike="noStrike" kern="1200" cap="none" spc="0" normalizeH="0" baseline="0" noProof="0" dirty="0">
                <a:ln>
                  <a:noFill/>
                </a:ln>
                <a:effectLst/>
                <a:uLnTx/>
                <a:uFillTx/>
                <a:ea typeface="微软雅黑" pitchFamily="34" charset="-122"/>
                <a:cs typeface="+mn-cs"/>
                <a:sym typeface="Calibri" pitchFamily="34" charset="0"/>
              </a:rPr>
              <a:t>What is the Fourier Transform?</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34" name="等腰三角形 47"/>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00F4539F-2A2F-0EB9-D733-3D0C27D5DDD2}"/>
                  </a:ext>
                </a:extLst>
              </p:cNvPr>
              <p:cNvSpPr txBox="1"/>
              <p:nvPr/>
            </p:nvSpPr>
            <p:spPr>
              <a:xfrm>
                <a:off x="2994313" y="3429000"/>
                <a:ext cx="6203373" cy="1770869"/>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ea typeface="微软雅黑" panose="020B0503020204020204" pitchFamily="34" charset="-122"/>
                        </a:rPr>
                        <m:t>ℱ</m:t>
                      </m:r>
                      <m:d>
                        <m:dPr>
                          <m:begChr m:val="["/>
                          <m:endChr m:val="]"/>
                          <m:ctrlPr>
                            <a:rPr lang="en-US" altLang="zh-CN" sz="3600" b="0" i="1" smtClean="0">
                              <a:latin typeface="Cambria Math" panose="02040503050406030204" pitchFamily="18" charset="0"/>
                              <a:ea typeface="微软雅黑" panose="020B0503020204020204" pitchFamily="34" charset="-122"/>
                            </a:rPr>
                          </m:ctrlPr>
                        </m:dPr>
                        <m:e>
                          <m:r>
                            <a:rPr lang="en-US" altLang="zh-CN" sz="3600" b="0" i="1" smtClean="0">
                              <a:latin typeface="Cambria Math" panose="02040503050406030204" pitchFamily="18" charset="0"/>
                              <a:ea typeface="微软雅黑" panose="020B0503020204020204" pitchFamily="34" charset="-122"/>
                            </a:rPr>
                            <m:t>⋅</m:t>
                          </m:r>
                        </m:e>
                      </m:d>
                      <m:r>
                        <m:rPr>
                          <m:nor/>
                        </m:rPr>
                        <a:rPr lang="en-US" altLang="zh-CN" sz="3600" dirty="0">
                          <a:latin typeface="Cambria Math" panose="02040503050406030204" pitchFamily="18" charset="0"/>
                          <a:ea typeface="微软雅黑" panose="020B0503020204020204" pitchFamily="34" charset="-122"/>
                        </a:rPr>
                        <m:t>=</m:t>
                      </m:r>
                      <m:nary>
                        <m:naryPr>
                          <m:ctrlPr>
                            <a:rPr lang="en-US" altLang="zh-CN" sz="3600" i="1" dirty="0" smtClean="0">
                              <a:latin typeface="Cambria Math" panose="02040503050406030204" pitchFamily="18" charset="0"/>
                              <a:ea typeface="微软雅黑" panose="020B0503020204020204" pitchFamily="34" charset="-122"/>
                            </a:rPr>
                          </m:ctrlPr>
                        </m:naryPr>
                        <m:sub>
                          <m:sSup>
                            <m:sSupPr>
                              <m:ctrlPr>
                                <a:rPr lang="en-US" altLang="zh-CN" sz="3600" i="1" dirty="0" smtClean="0">
                                  <a:latin typeface="Cambria Math" panose="02040503050406030204" pitchFamily="18" charset="0"/>
                                </a:rPr>
                              </m:ctrlPr>
                            </m:sSupPr>
                            <m:e>
                              <m:r>
                                <a:rPr lang="zh-CN" altLang="en-US" sz="3600" dirty="0">
                                  <a:latin typeface="Cambria Math" panose="02040503050406030204" pitchFamily="18" charset="0"/>
                                </a:rPr>
                                <m:t>ℝ</m:t>
                              </m:r>
                            </m:e>
                            <m:sup>
                              <m:r>
                                <m:rPr>
                                  <m:sty m:val="p"/>
                                </m:rPr>
                                <a:rPr lang="en-US" altLang="zh-CN" sz="3600" b="0" i="1" dirty="0" smtClean="0">
                                  <a:latin typeface="Cambria Math" panose="02040503050406030204" pitchFamily="18" charset="0"/>
                                </a:rPr>
                                <m:t>n</m:t>
                              </m:r>
                            </m:sup>
                          </m:sSup>
                        </m:sub>
                        <m:sup/>
                        <m:e>
                          <m:r>
                            <a:rPr lang="en-US" altLang="zh-CN" sz="3600" i="1">
                              <a:latin typeface="Cambria Math" panose="02040503050406030204" pitchFamily="18" charset="0"/>
                              <a:ea typeface="微软雅黑" panose="020B0503020204020204" pitchFamily="34" charset="-122"/>
                            </a:rPr>
                            <m:t>⋅</m:t>
                          </m:r>
                        </m:e>
                      </m:nary>
                      <m:sSup>
                        <m:sSupPr>
                          <m:ctrlPr>
                            <a:rPr lang="en-US" altLang="zh-CN" sz="3600" i="1" dirty="0" smtClean="0">
                              <a:latin typeface="Cambria Math" panose="02040503050406030204" pitchFamily="18" charset="0"/>
                              <a:ea typeface="微软雅黑" panose="020B0503020204020204" pitchFamily="34" charset="-122"/>
                            </a:rPr>
                          </m:ctrlPr>
                        </m:sSupPr>
                        <m:e>
                          <m:r>
                            <a:rPr lang="en-US" altLang="zh-CN" sz="3600" i="1" dirty="0" smtClean="0">
                              <a:latin typeface="Cambria Math" panose="02040503050406030204" pitchFamily="18" charset="0"/>
                              <a:ea typeface="微软雅黑" panose="020B0503020204020204" pitchFamily="34" charset="-122"/>
                            </a:rPr>
                            <m:t>𝑒</m:t>
                          </m:r>
                        </m:e>
                        <m:sup>
                          <m:r>
                            <a:rPr lang="en-US" altLang="zh-CN" sz="3600" i="1" dirty="0" smtClean="0">
                              <a:latin typeface="Cambria Math" panose="02040503050406030204" pitchFamily="18" charset="0"/>
                              <a:ea typeface="微软雅黑" panose="020B0503020204020204" pitchFamily="34" charset="-122"/>
                            </a:rPr>
                            <m:t>−</m:t>
                          </m:r>
                          <m:r>
                            <a:rPr lang="en-US" altLang="zh-CN" sz="3600" i="1" dirty="0" smtClean="0">
                              <a:latin typeface="Cambria Math" panose="02040503050406030204" pitchFamily="18" charset="0"/>
                              <a:ea typeface="微软雅黑" panose="020B0503020204020204" pitchFamily="34" charset="-122"/>
                            </a:rPr>
                            <m:t>𝑖</m:t>
                          </m:r>
                          <m:r>
                            <a:rPr lang="el-GR" altLang="zh-CN" sz="3600" i="1" dirty="0" smtClean="0">
                              <a:latin typeface="Cambria Math" panose="02040503050406030204" pitchFamily="18" charset="0"/>
                              <a:ea typeface="微软雅黑" panose="020B0503020204020204" pitchFamily="34" charset="-122"/>
                            </a:rPr>
                            <m:t>𝜔</m:t>
                          </m:r>
                          <m:r>
                            <a:rPr lang="en-US" altLang="zh-CN" sz="3600" i="1">
                              <a:latin typeface="Cambria Math" panose="02040503050406030204" pitchFamily="18" charset="0"/>
                              <a:ea typeface="微软雅黑" panose="020B0503020204020204" pitchFamily="34" charset="-122"/>
                            </a:rPr>
                            <m:t>⋅</m:t>
                          </m:r>
                          <m:r>
                            <a:rPr lang="en-US" altLang="zh-CN" sz="3600" i="1" dirty="0" smtClean="0">
                              <a:latin typeface="Cambria Math" panose="02040503050406030204" pitchFamily="18" charset="0"/>
                              <a:ea typeface="微软雅黑" panose="020B0503020204020204" pitchFamily="34" charset="-122"/>
                            </a:rPr>
                            <m:t>𝑡</m:t>
                          </m:r>
                        </m:sup>
                      </m:sSup>
                      <m:r>
                        <a:rPr lang="en-US" altLang="zh-CN" sz="3600" i="0" dirty="0" smtClean="0">
                          <a:latin typeface="Cambria Math" panose="02040503050406030204" pitchFamily="18" charset="0"/>
                          <a:ea typeface="微软雅黑" panose="020B0503020204020204" pitchFamily="34" charset="-122"/>
                        </a:rPr>
                        <m:t>ⅆ</m:t>
                      </m:r>
                      <m:r>
                        <m:rPr>
                          <m:sty m:val="p"/>
                        </m:rPr>
                        <a:rPr lang="en-US" altLang="zh-CN" sz="3600" b="0" i="1" dirty="0" smtClean="0">
                          <a:latin typeface="Cambria Math" panose="02040503050406030204" pitchFamily="18" charset="0"/>
                          <a:ea typeface="微软雅黑" panose="020B0503020204020204" pitchFamily="34" charset="-122"/>
                        </a:rPr>
                        <m:t>t</m:t>
                      </m:r>
                    </m:oMath>
                  </m:oMathPara>
                </a14:m>
                <a:endParaRPr lang="zh-CN" altLang="en-US" sz="3600" dirty="0">
                  <a:latin typeface="Arial" panose="020B0604020202020204" pitchFamily="34" charset="0"/>
                  <a:ea typeface="微软雅黑" panose="020B0503020204020204" pitchFamily="34" charset="-122"/>
                </a:endParaRPr>
              </a:p>
            </p:txBody>
          </p:sp>
        </mc:Choice>
        <mc:Fallback>
          <p:sp>
            <p:nvSpPr>
              <p:cNvPr id="3" name="文本框 2">
                <a:extLst>
                  <a:ext uri="{FF2B5EF4-FFF2-40B4-BE49-F238E27FC236}">
                    <a16:creationId xmlns:a16="http://schemas.microsoft.com/office/drawing/2014/main" id="{00F4539F-2A2F-0EB9-D733-3D0C27D5DDD2}"/>
                  </a:ext>
                </a:extLst>
              </p:cNvPr>
              <p:cNvSpPr txBox="1">
                <a:spLocks noRot="1" noChangeAspect="1" noMove="1" noResize="1" noEditPoints="1" noAdjustHandles="1" noChangeArrowheads="1" noChangeShapeType="1" noTextEdit="1"/>
              </p:cNvSpPr>
              <p:nvPr/>
            </p:nvSpPr>
            <p:spPr>
              <a:xfrm>
                <a:off x="2994313" y="3429000"/>
                <a:ext cx="6203373" cy="177086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768451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9789-D664-3271-F57C-3399FC3AA3EF}"/>
            </a:ext>
          </a:extLst>
        </p:cNvPr>
        <p:cNvGrpSpPr/>
        <p:nvPr/>
      </p:nvGrpSpPr>
      <p:grpSpPr>
        <a:xfrm>
          <a:off x="0" y="0"/>
          <a:ext cx="0" cy="0"/>
          <a:chOff x="0" y="0"/>
          <a:chExt cx="0" cy="0"/>
        </a:xfrm>
      </p:grpSpPr>
      <p:sp>
        <p:nvSpPr>
          <p:cNvPr id="95" name="矩形 94">
            <a:extLst>
              <a:ext uri="{FF2B5EF4-FFF2-40B4-BE49-F238E27FC236}">
                <a16:creationId xmlns:a16="http://schemas.microsoft.com/office/drawing/2014/main" id="{4B485BB1-4957-8099-55A0-225A87D8C3F9}"/>
              </a:ext>
            </a:extLst>
          </p:cNvPr>
          <p:cNvSpPr>
            <a:spLocks noChangeArrowheads="1"/>
          </p:cNvSpPr>
          <p:nvPr/>
        </p:nvSpPr>
        <p:spPr bwMode="auto">
          <a:xfrm>
            <a:off x="1024047" y="1423093"/>
            <a:ext cx="9992583" cy="195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457189" rtl="0" eaLnBrk="1" fontAlgn="auto" latinLnBrk="0" hangingPunct="1">
              <a:lnSpc>
                <a:spcPct val="130000"/>
              </a:lnSpc>
              <a:spcBef>
                <a:spcPts val="0"/>
              </a:spcBef>
              <a:spcAft>
                <a:spcPts val="0"/>
              </a:spcAft>
              <a:buClrTx/>
              <a:buSzTx/>
              <a:buFontTx/>
              <a:buNone/>
              <a:tabLst/>
              <a:defRPr/>
            </a:pPr>
            <a:r>
              <a:rPr lang="zh-CN" altLang="en-US" sz="3200" dirty="0">
                <a:solidFill>
                  <a:prstClr val="black">
                    <a:lumMod val="85000"/>
                    <a:lumOff val="15000"/>
                  </a:prstClr>
                </a:solidFill>
                <a:latin typeface="微软雅黑" pitchFamily="34" charset="-122"/>
                <a:ea typeface="微软雅黑" pitchFamily="34" charset="-122"/>
              </a:rPr>
              <a:t>在数学中，算子指的是函数域到函数域的映射，也就是说是一个把函数映射为函数的映射。一般而言可以写为这样的形式。</a:t>
            </a:r>
            <a:endParaRPr kumimoji="0" lang="en-US" altLang="zh-CN"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endParaRPr>
          </a:p>
        </p:txBody>
      </p:sp>
      <p:sp>
        <p:nvSpPr>
          <p:cNvPr id="33" name="矩形 46">
            <a:extLst>
              <a:ext uri="{FF2B5EF4-FFF2-40B4-BE49-F238E27FC236}">
                <a16:creationId xmlns:a16="http://schemas.microsoft.com/office/drawing/2014/main" id="{8356E348-4481-129C-51FA-1070B774F6EE}"/>
              </a:ext>
            </a:extLst>
          </p:cNvPr>
          <p:cNvSpPr>
            <a:spLocks noChangeArrowheads="1"/>
          </p:cNvSpPr>
          <p:nvPr/>
        </p:nvSpPr>
        <p:spPr bwMode="auto">
          <a:xfrm>
            <a:off x="634918" y="237124"/>
            <a:ext cx="493961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en-US" altLang="zh-CN" sz="3200" b="1" i="0" u="none" strike="noStrike" kern="1200" cap="none" spc="0" normalizeH="0" baseline="0" noProof="0" dirty="0">
                <a:ln>
                  <a:noFill/>
                </a:ln>
                <a:effectLst/>
                <a:uLnTx/>
                <a:uFillTx/>
                <a:ea typeface="微软雅黑" pitchFamily="34" charset="-122"/>
                <a:cs typeface="+mn-cs"/>
                <a:sym typeface="Calibri" pitchFamily="34" charset="0"/>
              </a:rPr>
              <a:t>What is the operator</a:t>
            </a:r>
            <a:r>
              <a:rPr kumimoji="0" lang="zh-CN" altLang="en-US" sz="3200" b="1" i="0" u="none" strike="noStrike" kern="1200" cap="none" spc="0" normalizeH="0" baseline="0" noProof="0" dirty="0">
                <a:ln>
                  <a:noFill/>
                </a:ln>
                <a:effectLst/>
                <a:uLnTx/>
                <a:uFillTx/>
                <a:ea typeface="微软雅黑" pitchFamily="34" charset="-122"/>
                <a:cs typeface="+mn-cs"/>
                <a:sym typeface="Calibri" pitchFamily="34" charset="0"/>
              </a:rPr>
              <a:t>？</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34" name="等腰三角形 47">
            <a:extLst>
              <a:ext uri="{FF2B5EF4-FFF2-40B4-BE49-F238E27FC236}">
                <a16:creationId xmlns:a16="http://schemas.microsoft.com/office/drawing/2014/main" id="{BF7C6958-809D-66EB-79DA-8EA337C93950}"/>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50E72F9-6E5C-A7C3-5B14-07E88BE4675B}"/>
                  </a:ext>
                </a:extLst>
              </p:cNvPr>
              <p:cNvSpPr txBox="1"/>
              <p:nvPr/>
            </p:nvSpPr>
            <p:spPr>
              <a:xfrm>
                <a:off x="1437947" y="3429000"/>
                <a:ext cx="9164781" cy="812530"/>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m:rPr>
                          <m:sty m:val="p"/>
                        </m:rPr>
                        <a:rPr lang="en-US" altLang="zh-CN" sz="3600" b="0" i="1" smtClean="0">
                          <a:latin typeface="Cambria Math" panose="02040503050406030204" pitchFamily="18" charset="0"/>
                          <a:ea typeface="微软雅黑" panose="020B0503020204020204" pitchFamily="34" charset="-122"/>
                        </a:rPr>
                        <m:t>F</m:t>
                      </m:r>
                      <m:r>
                        <a:rPr lang="en-US" altLang="zh-CN" sz="3600" b="0" i="1" smtClean="0">
                          <a:latin typeface="Cambria Math" panose="02040503050406030204" pitchFamily="18" charset="0"/>
                          <a:ea typeface="微软雅黑" panose="020B0503020204020204" pitchFamily="34" charset="-122"/>
                        </a:rPr>
                        <m:t>=</m:t>
                      </m:r>
                      <m:r>
                        <a:rPr lang="en-US" altLang="zh-CN" sz="3600" b="0" i="1" smtClean="0">
                          <a:latin typeface="Cambria Math" panose="02040503050406030204" pitchFamily="18" charset="0"/>
                          <a:ea typeface="微软雅黑" panose="020B0503020204020204" pitchFamily="34" charset="-122"/>
                        </a:rPr>
                        <m:t>𝒪</m:t>
                      </m:r>
                      <m:d>
                        <m:dPr>
                          <m:begChr m:val="["/>
                          <m:endChr m:val="]"/>
                          <m:ctrlPr>
                            <a:rPr lang="en-US" altLang="zh-CN" sz="3600" b="0" i="1" smtClean="0">
                              <a:latin typeface="Cambria Math" panose="02040503050406030204" pitchFamily="18" charset="0"/>
                              <a:ea typeface="微软雅黑" panose="020B0503020204020204" pitchFamily="34" charset="-122"/>
                            </a:rPr>
                          </m:ctrlPr>
                        </m:dPr>
                        <m:e>
                          <m:r>
                            <m:rPr>
                              <m:sty m:val="p"/>
                            </m:rPr>
                            <a:rPr lang="en-US" altLang="zh-CN" sz="3600" b="0" i="1" smtClean="0">
                              <a:latin typeface="Cambria Math" panose="02040503050406030204" pitchFamily="18" charset="0"/>
                              <a:ea typeface="微软雅黑" panose="020B0503020204020204" pitchFamily="34" charset="-122"/>
                            </a:rPr>
                            <m:t>f</m:t>
                          </m:r>
                        </m:e>
                      </m:d>
                    </m:oMath>
                  </m:oMathPara>
                </a14:m>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D50E72F9-6E5C-A7C3-5B14-07E88BE4675B}"/>
                  </a:ext>
                </a:extLst>
              </p:cNvPr>
              <p:cNvSpPr txBox="1">
                <a:spLocks noRot="1" noChangeAspect="1" noMove="1" noResize="1" noEditPoints="1" noAdjustHandles="1" noChangeArrowheads="1" noChangeShapeType="1" noTextEdit="1"/>
              </p:cNvSpPr>
              <p:nvPr/>
            </p:nvSpPr>
            <p:spPr>
              <a:xfrm>
                <a:off x="1437947" y="3429000"/>
                <a:ext cx="9164781" cy="8125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3434964-1E7F-A8DB-0598-071B3E7D829B}"/>
                  </a:ext>
                </a:extLst>
              </p:cNvPr>
              <p:cNvSpPr txBox="1"/>
              <p:nvPr/>
            </p:nvSpPr>
            <p:spPr>
              <a:xfrm>
                <a:off x="1099708" y="4241530"/>
                <a:ext cx="9992583" cy="1628523"/>
              </a:xfrm>
              <a:prstGeom prst="rect">
                <a:avLst/>
              </a:prstGeom>
              <a:noFill/>
            </p:spPr>
            <p:txBody>
              <a:bodyPr wrap="square">
                <a:spAutoFit/>
              </a:bodyPr>
              <a:lstStyle/>
              <a:p>
                <a:pPr marL="0" marR="0" lvl="0" indent="0" algn="l" defTabSz="457189"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实际上我们接触过许多算子：导数算子</a:t>
                </a:r>
                <a14:m>
                  <m:oMath xmlns:m="http://schemas.openxmlformats.org/officeDocument/2006/math">
                    <m:f>
                      <m:fPr>
                        <m:ctrlP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ctrlPr>
                      </m:fPr>
                      <m:num>
                        <m: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t>𝑑</m:t>
                        </m:r>
                      </m:num>
                      <m:den>
                        <m: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t>𝑑𝑥</m:t>
                        </m:r>
                      </m:den>
                    </m:f>
                    <m:r>
                      <a:rPr lang="zh-CN" altLang="en-US" sz="3200" i="1">
                        <a:solidFill>
                          <a:prstClr val="black">
                            <a:lumMod val="85000"/>
                            <a:lumOff val="15000"/>
                          </a:prstClr>
                        </a:solidFill>
                        <a:latin typeface="Cambria Math" panose="02040503050406030204" pitchFamily="18" charset="0"/>
                        <a:ea typeface="微软雅黑" pitchFamily="34" charset="-122"/>
                      </a:rPr>
                      <m:t>，</m:t>
                    </m:r>
                  </m:oMath>
                </a14:m>
                <a:r>
                  <a:rPr kumimoji="0" lang="zh-CN" altLang="en-US"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求极限算子：</a:t>
                </a:r>
                <a14:m>
                  <m:oMath xmlns:m="http://schemas.openxmlformats.org/officeDocument/2006/math">
                    <m:func>
                      <m:funcPr>
                        <m:ctrlP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ctrlPr>
                      </m:funcPr>
                      <m:fName>
                        <m:limLow>
                          <m:limLowPr>
                            <m:ctrlP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ctrlPr>
                          </m:limLowPr>
                          <m:e>
                            <m:r>
                              <m:rPr>
                                <m:sty m:val="p"/>
                              </m:rPr>
                              <a:rPr kumimoji="0" lang="en-US" altLang="zh-CN" sz="3200" b="0" i="0"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t>lim</m:t>
                            </m:r>
                          </m:e>
                          <m:lim>
                            <m:r>
                              <m:rPr>
                                <m:sty m:val="p"/>
                              </m:rP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t>x</m:t>
                            </m:r>
                            <m:r>
                              <a:rPr kumimoji="0" lang="en-US" altLang="zh-CN" sz="32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微软雅黑" pitchFamily="34" charset="-122"/>
                                <a:cs typeface="+mn-cs"/>
                              </a:rPr>
                              <m:t>→∗ </m:t>
                            </m:r>
                          </m:lim>
                        </m:limLow>
                      </m:fName>
                      <m:e/>
                    </m:func>
                  </m:oMath>
                </a14:m>
                <a:r>
                  <a:rPr kumimoji="0" lang="zh-CN" altLang="en-US"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rPr>
                  <a:t>等等</a:t>
                </a:r>
                <a:endParaRPr kumimoji="0" lang="en-US" altLang="zh-CN" sz="3200" b="0" i="0" u="none" strike="noStrike" kern="120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cs typeface="+mn-cs"/>
                </a:endParaRPr>
              </a:p>
            </p:txBody>
          </p:sp>
        </mc:Choice>
        <mc:Fallback xmlns="">
          <p:sp>
            <p:nvSpPr>
              <p:cNvPr id="4" name="文本框 3">
                <a:extLst>
                  <a:ext uri="{FF2B5EF4-FFF2-40B4-BE49-F238E27FC236}">
                    <a16:creationId xmlns:a16="http://schemas.microsoft.com/office/drawing/2014/main" id="{D3434964-1E7F-A8DB-0598-071B3E7D829B}"/>
                  </a:ext>
                </a:extLst>
              </p:cNvPr>
              <p:cNvSpPr txBox="1">
                <a:spLocks noRot="1" noChangeAspect="1" noMove="1" noResize="1" noEditPoints="1" noAdjustHandles="1" noChangeArrowheads="1" noChangeShapeType="1" noTextEdit="1"/>
              </p:cNvSpPr>
              <p:nvPr/>
            </p:nvSpPr>
            <p:spPr>
              <a:xfrm>
                <a:off x="1099708" y="4241530"/>
                <a:ext cx="9992583" cy="1628523"/>
              </a:xfrm>
              <a:prstGeom prst="rect">
                <a:avLst/>
              </a:prstGeom>
              <a:blipFill>
                <a:blip r:embed="rId4"/>
                <a:stretch>
                  <a:fillRect l="-1524" r="-5549" b="-93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293189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486AF-0F9E-5BD9-1A02-9E59797197A3}"/>
            </a:ext>
          </a:extLst>
        </p:cNvPr>
        <p:cNvGrpSpPr/>
        <p:nvPr/>
      </p:nvGrpSpPr>
      <p:grpSpPr>
        <a:xfrm>
          <a:off x="0" y="0"/>
          <a:ext cx="0" cy="0"/>
          <a:chOff x="0" y="0"/>
          <a:chExt cx="0" cy="0"/>
        </a:xfrm>
      </p:grpSpPr>
      <p:sp>
        <p:nvSpPr>
          <p:cNvPr id="33" name="矩形 46">
            <a:extLst>
              <a:ext uri="{FF2B5EF4-FFF2-40B4-BE49-F238E27FC236}">
                <a16:creationId xmlns:a16="http://schemas.microsoft.com/office/drawing/2014/main" id="{75253CC3-EF44-23B9-642E-6F297726F41F}"/>
              </a:ext>
            </a:extLst>
          </p:cNvPr>
          <p:cNvSpPr>
            <a:spLocks noChangeArrowheads="1"/>
          </p:cNvSpPr>
          <p:nvPr/>
        </p:nvSpPr>
        <p:spPr bwMode="auto">
          <a:xfrm>
            <a:off x="634918" y="237124"/>
            <a:ext cx="493961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457189" rtl="0" eaLnBrk="1" fontAlgn="auto" latinLnBrk="0" hangingPunct="1">
              <a:lnSpc>
                <a:spcPct val="100000"/>
              </a:lnSpc>
              <a:spcBef>
                <a:spcPct val="20000"/>
              </a:spcBef>
              <a:spcAft>
                <a:spcPts val="0"/>
              </a:spcAft>
              <a:buClrTx/>
              <a:buSzTx/>
              <a:buFont typeface="Arial" charset="0"/>
              <a:buNone/>
              <a:tabLst/>
              <a:defRPr/>
            </a:pPr>
            <a:r>
              <a:rPr kumimoji="0" lang="en-US" altLang="zh-CN" sz="3200" b="1" i="0" u="none" strike="noStrike" kern="1200" cap="none" spc="0" normalizeH="0" baseline="0" noProof="0" dirty="0">
                <a:ln>
                  <a:noFill/>
                </a:ln>
                <a:effectLst/>
                <a:uLnTx/>
                <a:uFillTx/>
                <a:ea typeface="微软雅黑" pitchFamily="34" charset="-122"/>
                <a:cs typeface="+mn-cs"/>
                <a:sym typeface="Calibri" pitchFamily="34" charset="0"/>
              </a:rPr>
              <a:t>What is the operator</a:t>
            </a:r>
            <a:r>
              <a:rPr kumimoji="0" lang="zh-CN" altLang="en-US" sz="3200" b="1" i="0" u="none" strike="noStrike" kern="1200" cap="none" spc="0" normalizeH="0" baseline="0" noProof="0" dirty="0">
                <a:ln>
                  <a:noFill/>
                </a:ln>
                <a:effectLst/>
                <a:uLnTx/>
                <a:uFillTx/>
                <a:ea typeface="微软雅黑" pitchFamily="34" charset="-122"/>
                <a:cs typeface="+mn-cs"/>
                <a:sym typeface="Calibri" pitchFamily="34" charset="0"/>
              </a:rPr>
              <a:t>？</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itchFamily="34" charset="-122"/>
              <a:cs typeface="+mn-cs"/>
              <a:sym typeface="Calibri" pitchFamily="34" charset="0"/>
            </a:endParaRPr>
          </a:p>
        </p:txBody>
      </p:sp>
      <p:sp>
        <p:nvSpPr>
          <p:cNvPr id="34" name="等腰三角形 47">
            <a:extLst>
              <a:ext uri="{FF2B5EF4-FFF2-40B4-BE49-F238E27FC236}">
                <a16:creationId xmlns:a16="http://schemas.microsoft.com/office/drawing/2014/main" id="{05424242-1907-C36B-EDD0-5311A69A5C8B}"/>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p:sp>
        <p:nvSpPr>
          <p:cNvPr id="3" name="文本框 2">
            <a:extLst>
              <a:ext uri="{FF2B5EF4-FFF2-40B4-BE49-F238E27FC236}">
                <a16:creationId xmlns:a16="http://schemas.microsoft.com/office/drawing/2014/main" id="{6C85028F-C2CC-DFE0-F1EA-D4135DD71942}"/>
              </a:ext>
            </a:extLst>
          </p:cNvPr>
          <p:cNvSpPr txBox="1"/>
          <p:nvPr/>
        </p:nvSpPr>
        <p:spPr>
          <a:xfrm>
            <a:off x="951186" y="2340015"/>
            <a:ext cx="10289628" cy="2177969"/>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对于傅里叶变换而言，称它为一种算子其实只是重命名了，但是他有什么用呢？</a:t>
            </a:r>
            <a:endParaRPr lang="en-US" altLang="zh-CN" sz="3600" dirty="0">
              <a:latin typeface="Arial" panose="020B0604020202020204" pitchFamily="34" charset="0"/>
              <a:ea typeface="微软雅黑" panose="020B0503020204020204" pitchFamily="34" charset="-122"/>
            </a:endParaRPr>
          </a:p>
          <a:p>
            <a:pPr>
              <a:lnSpc>
                <a:spcPct val="130000"/>
              </a:lnSpc>
            </a:pPr>
            <a:r>
              <a:rPr lang="zh-CN" altLang="en-US" sz="3600" dirty="0">
                <a:latin typeface="Arial" panose="020B0604020202020204" pitchFamily="34" charset="0"/>
                <a:ea typeface="微软雅黑" panose="020B0503020204020204" pitchFamily="34" charset="-122"/>
              </a:rPr>
              <a:t>答案并不显然，而是需要一点灵光一闪。</a:t>
            </a:r>
          </a:p>
        </p:txBody>
      </p:sp>
    </p:spTree>
    <p:extLst>
      <p:ext uri="{BB962C8B-B14F-4D97-AF65-F5344CB8AC3E}">
        <p14:creationId xmlns:p14="http://schemas.microsoft.com/office/powerpoint/2010/main" val="204427946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7461413" y="-470813"/>
            <a:ext cx="2291737" cy="7199871"/>
          </a:xfrm>
          <a:prstGeom prst="trapezoid">
            <a:avLst>
              <a:gd name="adj" fmla="val 16935"/>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7" name="梯形 36"/>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文本框 2"/>
          <p:cNvSpPr txBox="1"/>
          <p:nvPr/>
        </p:nvSpPr>
        <p:spPr>
          <a:xfrm>
            <a:off x="3729079" y="2556165"/>
            <a:ext cx="1164101" cy="1200329"/>
          </a:xfrm>
          <a:prstGeom prst="rect">
            <a:avLst/>
          </a:prstGeom>
          <a:noFill/>
        </p:spPr>
        <p:txBody>
          <a:bodyPr wrap="none" lIns="91440" tIns="45720" rIns="91440" bIns="4572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867" b="1" i="0" u="none" strike="noStrike" kern="1200" cap="none" spc="0" normalizeH="0" baseline="0" noProof="0" dirty="0">
                <a:ln>
                  <a:noFill/>
                </a:ln>
                <a:solidFill>
                  <a:prstClr val="white"/>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prstClr val="white"/>
                </a:solidFill>
                <a:effectLst/>
                <a:uLnTx/>
                <a:uFillTx/>
                <a:latin typeface="Arial"/>
                <a:ea typeface="微软雅黑"/>
                <a:cs typeface="+mn-cs"/>
              </a:rPr>
              <a:t>2</a:t>
            </a:r>
            <a:endParaRPr kumimoji="0" lang="zh-CN" altLang="en-US" sz="72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6890320" y="2795179"/>
            <a:ext cx="2375971" cy="1569660"/>
          </a:xfrm>
          <a:prstGeom prst="rect">
            <a:avLst/>
          </a:prstGeom>
        </p:spPr>
        <p:txBody>
          <a:bodyPr wrap="none" lIns="91440" tIns="45720" rIns="91440" bIns="45720">
            <a:spAutoFit/>
          </a:bodyPr>
          <a:lstStyle/>
          <a:p>
            <a:pPr defTabSz="457189">
              <a:defRPr/>
            </a:pPr>
            <a:r>
              <a:rPr lang="en-US" altLang="zh-CN" sz="4800" b="1" dirty="0">
                <a:solidFill>
                  <a:prstClr val="white"/>
                </a:solidFill>
                <a:latin typeface="Arial"/>
                <a:ea typeface="微软雅黑"/>
                <a:sym typeface="微软雅黑" pitchFamily="34" charset="-122"/>
              </a:rPr>
              <a:t>Method</a:t>
            </a:r>
            <a:endParaRPr lang="zh-CN" altLang="en-US" sz="4800" b="1" dirty="0">
              <a:solidFill>
                <a:prstClr val="white"/>
              </a:solidFill>
              <a:latin typeface="Arial"/>
              <a:ea typeface="微软雅黑"/>
              <a:sym typeface="微软雅黑" pitchFamily="34" charset="-122"/>
            </a:endParaRP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2" name="图片 1">
            <a:extLst>
              <a:ext uri="{FF2B5EF4-FFF2-40B4-BE49-F238E27FC236}">
                <a16:creationId xmlns:a16="http://schemas.microsoft.com/office/drawing/2014/main" id="{9B1EABCA-9421-9DA7-4AA4-3C96B46F00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951" y="1706470"/>
            <a:ext cx="2852790" cy="2852790"/>
          </a:xfrm>
          <a:prstGeom prst="rect">
            <a:avLst/>
          </a:prstGeom>
        </p:spPr>
      </p:pic>
    </p:spTree>
    <p:extLst>
      <p:ext uri="{BB962C8B-B14F-4D97-AF65-F5344CB8AC3E}">
        <p14:creationId xmlns:p14="http://schemas.microsoft.com/office/powerpoint/2010/main" val="129799001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E212-3904-72ED-12D1-F4C3EBDF887E}"/>
            </a:ext>
          </a:extLst>
        </p:cNvPr>
        <p:cNvGrpSpPr/>
        <p:nvPr/>
      </p:nvGrpSpPr>
      <p:grpSpPr>
        <a:xfrm>
          <a:off x="0" y="0"/>
          <a:ext cx="0" cy="0"/>
          <a:chOff x="0" y="0"/>
          <a:chExt cx="0" cy="0"/>
        </a:xfrm>
      </p:grpSpPr>
      <p:sp>
        <p:nvSpPr>
          <p:cNvPr id="34" name="等腰三角形 47">
            <a:extLst>
              <a:ext uri="{FF2B5EF4-FFF2-40B4-BE49-F238E27FC236}">
                <a16:creationId xmlns:a16="http://schemas.microsoft.com/office/drawing/2014/main" id="{84CBD57A-0434-C50D-86AB-67F65B6A83E6}"/>
              </a:ext>
            </a:extLst>
          </p:cNvPr>
          <p:cNvSpPr>
            <a:spLocks noChangeArrowheads="1"/>
          </p:cNvSpPr>
          <p:nvPr/>
        </p:nvSpPr>
        <p:spPr bwMode="auto">
          <a:xfrm rot="5400000">
            <a:off x="-53049" y="209721"/>
            <a:ext cx="774879" cy="668780"/>
          </a:xfrm>
          <a:prstGeom prst="triangle">
            <a:avLst>
              <a:gd name="adj" fmla="val 50000"/>
            </a:avLst>
          </a:prstGeom>
          <a:solidFill>
            <a:schemeClr val="accent1">
              <a:lumMod val="100000"/>
            </a:schemeClr>
          </a:solidFill>
          <a:ln>
            <a:noFill/>
          </a:ln>
        </p:spPr>
        <p:txBody>
          <a:bodyPr lIns="121917" tIns="60959" rIns="121917" bIns="6095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 typeface="Arial"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sym typeface="微软雅黑"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390418-DE5B-E819-D97A-0680CDBA408D}"/>
                  </a:ext>
                </a:extLst>
              </p:cNvPr>
              <p:cNvSpPr txBox="1"/>
              <p:nvPr/>
            </p:nvSpPr>
            <p:spPr>
              <a:xfrm>
                <a:off x="758058" y="1608117"/>
                <a:ext cx="10289628" cy="3641766"/>
              </a:xfrm>
              <a:prstGeom prst="rect">
                <a:avLst/>
              </a:prstGeom>
              <a:noFill/>
            </p:spPr>
            <p:txBody>
              <a:bodyPr wrap="square" rtlCol="0">
                <a:spAutoFit/>
              </a:bodyPr>
              <a:lstStyle/>
              <a:p>
                <a:pPr>
                  <a:lnSpc>
                    <a:spcPct val="130000"/>
                  </a:lnSpc>
                </a:pPr>
                <a:r>
                  <a:rPr lang="zh-CN" altLang="en-US" sz="3600" dirty="0">
                    <a:latin typeface="Arial" panose="020B0604020202020204" pitchFamily="34" charset="0"/>
                    <a:ea typeface="微软雅黑" panose="020B0503020204020204" pitchFamily="34" charset="-122"/>
                  </a:rPr>
                  <a:t>我们都知道，在定义了内积的函数空间，有一些函数之间满足完备正交性，例如</a:t>
                </a:r>
                <a14:m>
                  <m:oMath xmlns:m="http://schemas.openxmlformats.org/officeDocument/2006/math">
                    <m:sSup>
                      <m:sSupPr>
                        <m:ctrlPr>
                          <a:rPr lang="en-US" altLang="zh-CN" sz="3600" i="1" smtClean="0">
                            <a:latin typeface="Cambria Math" panose="02040503050406030204" pitchFamily="18" charset="0"/>
                            <a:ea typeface="微软雅黑" panose="020B0503020204020204" pitchFamily="34" charset="-122"/>
                          </a:rPr>
                        </m:ctrlPr>
                      </m:sSupPr>
                      <m:e>
                        <m:r>
                          <a:rPr lang="en-US" altLang="zh-CN" sz="3600" i="1" smtClean="0">
                            <a:latin typeface="Cambria Math" panose="02040503050406030204" pitchFamily="18" charset="0"/>
                            <a:ea typeface="微软雅黑" panose="020B0503020204020204" pitchFamily="34" charset="-122"/>
                          </a:rPr>
                          <m:t>𝑒</m:t>
                        </m:r>
                      </m:e>
                      <m:sup>
                        <m:r>
                          <a:rPr lang="en-US" altLang="zh-CN" sz="3600" i="1" smtClean="0">
                            <a:latin typeface="Cambria Math" panose="02040503050406030204" pitchFamily="18" charset="0"/>
                            <a:ea typeface="微软雅黑" panose="020B0503020204020204" pitchFamily="34" charset="-122"/>
                          </a:rPr>
                          <m:t>−</m:t>
                        </m:r>
                        <m:r>
                          <a:rPr lang="en-US" altLang="zh-CN" sz="3600" i="1" smtClean="0">
                            <a:latin typeface="Cambria Math" panose="02040503050406030204" pitchFamily="18" charset="0"/>
                            <a:ea typeface="微软雅黑" panose="020B0503020204020204" pitchFamily="34" charset="-122"/>
                          </a:rPr>
                          <m:t>𝑖</m:t>
                        </m:r>
                        <m:r>
                          <m:rPr>
                            <m:sty m:val="p"/>
                          </m:rPr>
                          <a:rPr lang="en-US" altLang="zh-CN" sz="3600" b="0" i="1" smtClean="0">
                            <a:latin typeface="Cambria Math" panose="02040503050406030204" pitchFamily="18" charset="0"/>
                            <a:ea typeface="微软雅黑" panose="020B0503020204020204" pitchFamily="34" charset="-122"/>
                          </a:rPr>
                          <m:t>n</m:t>
                        </m:r>
                        <m:r>
                          <a:rPr lang="el-GR" altLang="zh-CN" sz="3600" i="1" smtClean="0">
                            <a:latin typeface="Cambria Math" panose="02040503050406030204" pitchFamily="18" charset="0"/>
                            <a:ea typeface="微软雅黑" panose="020B0503020204020204" pitchFamily="34" charset="-122"/>
                          </a:rPr>
                          <m:t>𝜔</m:t>
                        </m:r>
                        <m:r>
                          <a:rPr lang="en-US" altLang="zh-CN" sz="3600" i="1" smtClean="0">
                            <a:latin typeface="Cambria Math" panose="02040503050406030204" pitchFamily="18" charset="0"/>
                            <a:ea typeface="微软雅黑" panose="020B0503020204020204" pitchFamily="34" charset="-122"/>
                          </a:rPr>
                          <m:t>𝑡</m:t>
                        </m:r>
                      </m:sup>
                    </m:sSup>
                    <m:r>
                      <a:rPr lang="zh-CN" altLang="en-US" sz="3600" i="1">
                        <a:latin typeface="Cambria Math" panose="02040503050406030204" pitchFamily="18" charset="0"/>
                        <a:ea typeface="微软雅黑" panose="020B0503020204020204" pitchFamily="34" charset="-122"/>
                      </a:rPr>
                      <m:t>。</m:t>
                    </m:r>
                  </m:oMath>
                </a14:m>
                <a:r>
                  <a:rPr lang="zh-CN" altLang="en-US" sz="3600" dirty="0">
                    <a:latin typeface="Arial" panose="020B0604020202020204" pitchFamily="34" charset="0"/>
                    <a:ea typeface="微软雅黑" panose="020B0503020204020204" pitchFamily="34" charset="-122"/>
                  </a:rPr>
                  <a:t>因此可以把函数用这样的正交基表示。函数空间中的每个函数对应了一个有序数对，那么可以将函数看作无穷维向量。</a:t>
                </a:r>
              </a:p>
            </p:txBody>
          </p:sp>
        </mc:Choice>
        <mc:Fallback xmlns="">
          <p:sp>
            <p:nvSpPr>
              <p:cNvPr id="3" name="文本框 2">
                <a:extLst>
                  <a:ext uri="{FF2B5EF4-FFF2-40B4-BE49-F238E27FC236}">
                    <a16:creationId xmlns:a16="http://schemas.microsoft.com/office/drawing/2014/main" id="{EC390418-DE5B-E819-D97A-0680CDBA408D}"/>
                  </a:ext>
                </a:extLst>
              </p:cNvPr>
              <p:cNvSpPr txBox="1">
                <a:spLocks noRot="1" noChangeAspect="1" noMove="1" noResize="1" noEditPoints="1" noAdjustHandles="1" noChangeArrowheads="1" noChangeShapeType="1" noTextEdit="1"/>
              </p:cNvSpPr>
              <p:nvPr/>
            </p:nvSpPr>
            <p:spPr>
              <a:xfrm>
                <a:off x="758058" y="1608117"/>
                <a:ext cx="10289628" cy="3641766"/>
              </a:xfrm>
              <a:prstGeom prst="rect">
                <a:avLst/>
              </a:prstGeom>
              <a:blipFill>
                <a:blip r:embed="rId3"/>
                <a:stretch>
                  <a:fillRect l="-1777" r="-1363" b="-5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2408932"/>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70.0787353515625,&quot;width&quot;:5530.2337646484375}"/>
  <p:tag name="KSO_WM_UNIT_PLACING_PICTURE_USER_RELATIVERECTANGLE" val="{&quot;bottom&quot;:0,&quot;left&quot;:0,&quot;right&quot;:0,&quot;top&quot;:0}"/>
  <p:tag name="KSO_WM_UNIT_PLACING_PICTURE_COLLAGE_RELATIVERECTANGLE" val="{&quot;bottom&quot;:0,&quot;left&quot;:0.3817809068469611,&quot;right&quot;:0.3817809068469611,&quot;top&quot;:0}"/>
  <p:tag name="KSO_WM_UNIT_PLACING_PICTURE_COLLAGE_VIEWPORT" val="{&quot;height&quot;:7370.0787353515625,&quot;width&quot;:1307.5584411621094}"/>
</p:tagLst>
</file>

<file path=ppt/theme/theme1.xml><?xml version="1.0" encoding="utf-8"?>
<a:theme xmlns:a="http://schemas.openxmlformats.org/drawingml/2006/main" name="第一PPT，www.1ppt.com">
  <a:themeElements>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2.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3.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4.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5.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6.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ppt/theme/themeOverride7.xml><?xml version="1.0" encoding="utf-8"?>
<a:themeOverride xmlns:a="http://schemas.openxmlformats.org/drawingml/2006/main">
  <a:clrScheme name="自定义 2">
    <a:dk1>
      <a:srgbClr val="000000"/>
    </a:dk1>
    <a:lt1>
      <a:srgbClr val="FFFFFF"/>
    </a:lt1>
    <a:dk2>
      <a:srgbClr val="3F3F3F"/>
    </a:dk2>
    <a:lt2>
      <a:srgbClr val="E3DED1"/>
    </a:lt2>
    <a:accent1>
      <a:srgbClr val="2B614D"/>
    </a:accent1>
    <a:accent2>
      <a:srgbClr val="7F7F7F"/>
    </a:accent2>
    <a:accent3>
      <a:srgbClr val="414456"/>
    </a:accent3>
    <a:accent4>
      <a:srgbClr val="444455"/>
    </a:accent4>
    <a:accent5>
      <a:srgbClr val="444455"/>
    </a:accent5>
    <a:accent6>
      <a:srgbClr val="7F7F7F"/>
    </a:accent6>
    <a:hlink>
      <a:srgbClr val="002060"/>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701</TotalTime>
  <Words>1168</Words>
  <Application>Microsoft Office PowerPoint</Application>
  <PresentationFormat>宽屏</PresentationFormat>
  <Paragraphs>97</Paragraphs>
  <Slides>26</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隶书</vt:lpstr>
      <vt:lpstr>微软雅黑</vt:lpstr>
      <vt:lpstr>幼圆</vt:lpstr>
      <vt:lpstr>Arial</vt:lpstr>
      <vt:lpstr>Arial Black</vt:lpstr>
      <vt:lpstr>Calibri</vt:lpstr>
      <vt:lpstr>Cambria Math</vt:lpstr>
      <vt:lpstr>Times New Roman</vt:lpstr>
      <vt:lpstr>Wingdings 2</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润玉 燕</cp:lastModifiedBy>
  <cp:revision>72</cp:revision>
  <dcterms:created xsi:type="dcterms:W3CDTF">2020-10-27T11:22:29Z</dcterms:created>
  <dcterms:modified xsi:type="dcterms:W3CDTF">2025-10-19T04:53:10Z</dcterms:modified>
</cp:coreProperties>
</file>